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4" r:id="rId2"/>
    <p:sldId id="354" r:id="rId3"/>
    <p:sldId id="356" r:id="rId4"/>
    <p:sldId id="355" r:id="rId5"/>
    <p:sldId id="357" r:id="rId6"/>
    <p:sldId id="358" r:id="rId7"/>
    <p:sldId id="359" r:id="rId8"/>
    <p:sldId id="360" r:id="rId9"/>
    <p:sldId id="362" r:id="rId10"/>
    <p:sldId id="361" r:id="rId11"/>
    <p:sldId id="363" r:id="rId12"/>
    <p:sldId id="364" r:id="rId13"/>
    <p:sldId id="365" r:id="rId14"/>
    <p:sldId id="366" r:id="rId15"/>
    <p:sldId id="315" r:id="rId1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DESVA Martin" initials="PM" lastIdx="8" clrIdx="0">
    <p:extLst>
      <p:ext uri="{19B8F6BF-5375-455C-9EA6-DF929625EA0E}">
        <p15:presenceInfo xmlns:p15="http://schemas.microsoft.com/office/powerpoint/2012/main" userId="S-1-5-21-1177238915-1229272821-842925246-23161" providerId="AD"/>
      </p:ext>
    </p:extLst>
  </p:cmAuthor>
  <p:cmAuthor id="2" name="JIRKU Juraj" initials="JJ" lastIdx="3" clrIdx="1">
    <p:extLst>
      <p:ext uri="{19B8F6BF-5375-455C-9EA6-DF929625EA0E}">
        <p15:presenceInfo xmlns:p15="http://schemas.microsoft.com/office/powerpoint/2012/main" userId="JIRKU Jura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74"/>
    <a:srgbClr val="002E63"/>
    <a:srgbClr val="3333FF"/>
    <a:srgbClr val="D6D6EB"/>
    <a:srgbClr val="E7E7FA"/>
    <a:srgbClr val="FFF5FB"/>
    <a:srgbClr val="92A9EA"/>
    <a:srgbClr val="6283E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88" autoAdjust="0"/>
    <p:restoredTop sz="95238" autoAdjust="0"/>
  </p:normalViewPr>
  <p:slideViewPr>
    <p:cSldViewPr>
      <p:cViewPr varScale="1">
        <p:scale>
          <a:sx n="99" d="100"/>
          <a:sy n="99" d="100"/>
        </p:scale>
        <p:origin x="1176" y="102"/>
      </p:cViewPr>
      <p:guideLst>
        <p:guide orient="horz" pos="39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79F7B-7248-428B-84DA-18B38EE81AB2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83E40-8365-4F97-88DB-1EA31B10E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5373042-3206-4B78-B220-F88ABC78D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2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73042-3206-4B78-B220-F88ABC78D28A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969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73042-3206-4B78-B220-F88ABC78D28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96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FED04-740E-4F34-BB66-3B44056B3877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C58A3-6846-4136-B802-D3B41C475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90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C7520-BE18-437C-B5E6-E186C46FE21C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5F257-F6E1-453A-904F-6B53996976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10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22286-D610-46BA-B42D-17642FE2E07B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ABE5-C7E3-4D20-8259-090B9E880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95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077E-619D-4EB1-A91D-A31A4A6F82B1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CD789-AA68-4DF8-851A-971D0CA21E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16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0925F-39C7-411B-AA04-9D983834BDFB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73B29-D4B2-45B9-A010-F4B33F0D12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22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7EB73-5283-421D-A7E4-0F0A2C51CA7E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785C8-1E00-49FB-9646-6701AB94DE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2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8B46-C9C4-4855-8E64-5808F063127F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49A0-4F25-4F22-BDB4-8CA4F10A0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0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98493-2451-405B-8C64-34EEB69D1109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7BAAA-DB64-4CA2-AEEB-F1BD08C35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37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38CD8-A962-4876-A9C3-BC8624915970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9BD63-F22D-4819-A50E-D801822CA1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4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A3212-0907-43AF-8A95-2BF57B9C6F84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25D1C-A8E5-4712-A5AD-F0875E3EF5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4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27AF1-B639-4374-93CF-DEDBFB3FADDF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6C84-4093-412A-8D05-122116A21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14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_výřez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692150"/>
            <a:ext cx="6051550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308725"/>
            <a:ext cx="9144000" cy="422275"/>
          </a:xfrm>
          <a:prstGeom prst="rect">
            <a:avLst/>
          </a:prstGeom>
          <a:gradFill rotWithShape="1">
            <a:gsLst>
              <a:gs pos="0">
                <a:srgbClr val="00184F"/>
              </a:gs>
              <a:gs pos="100000">
                <a:srgbClr val="3F8DFF">
                  <a:alpha val="39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40000"/>
              </a:lnSpc>
              <a:defRPr sz="14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D59EF15-A1A9-4103-8D02-ACD582E75EA8}" type="datetime1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2E63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46825"/>
            <a:ext cx="2133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40000"/>
              </a:lnSpc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F72F510-58F8-49A5-91BE-F7E5A9E9D4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476250"/>
            <a:ext cx="9144000" cy="720725"/>
          </a:xfrm>
          <a:prstGeom prst="rect">
            <a:avLst/>
          </a:prstGeom>
          <a:gradFill rotWithShape="1">
            <a:gsLst>
              <a:gs pos="0">
                <a:srgbClr val="00184F"/>
              </a:gs>
              <a:gs pos="100000">
                <a:srgbClr val="3F8DFF">
                  <a:alpha val="39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cs-CZ" b="1">
                <a:solidFill>
                  <a:schemeClr val="bg1"/>
                </a:solidFill>
              </a:rPr>
              <a:t> </a:t>
            </a:r>
            <a:endParaRPr lang="cs-CZ" sz="3200" b="1">
              <a:solidFill>
                <a:schemeClr val="bg1"/>
              </a:solidFill>
            </a:endParaRPr>
          </a:p>
        </p:txBody>
      </p:sp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E6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2E6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2E6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002E63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datelna@ca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odatelna@caa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CBCD-DD13-4D6F-8A64-C2F36DFA4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77417"/>
            <a:ext cx="7772400" cy="2103165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262674"/>
                </a:solidFill>
              </a:rPr>
              <a:t>XIX. ročník Jednání s leteckými dopravci a odbornou leteckou veřejností </a:t>
            </a:r>
            <a:br>
              <a:rPr lang="cs-CZ" dirty="0">
                <a:solidFill>
                  <a:srgbClr val="262674"/>
                </a:solidFill>
              </a:rPr>
            </a:br>
            <a:br>
              <a:rPr lang="cs-CZ" dirty="0">
                <a:solidFill>
                  <a:srgbClr val="262674"/>
                </a:solidFill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IATCC Jeneč</a:t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3. listopadu 2021</a:t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Vítězslav Hezký</a:t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Ředitel sekce provozní</a:t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  <a:t>ÚCL</a:t>
            </a:r>
            <a:br>
              <a:rPr lang="cs-CZ" sz="2000" b="0" dirty="0">
                <a:solidFill>
                  <a:srgbClr val="002E63"/>
                </a:solidFill>
                <a:effectLst/>
                <a:ea typeface="+mn-ea"/>
                <a:cs typeface="+mn-cs"/>
              </a:rPr>
            </a:br>
            <a:endParaRPr lang="cs-CZ" sz="2000" b="0" dirty="0">
              <a:solidFill>
                <a:srgbClr val="002E63"/>
              </a:solidFill>
              <a:effectLst/>
              <a:ea typeface="+mn-ea"/>
              <a:cs typeface="+mn-cs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3D5E5F1-C521-44DD-B270-7E791ED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9320"/>
            <a:ext cx="8820472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CIVIL AVIATION AUTHORITY CZECH REPUBLIC</a:t>
            </a:r>
          </a:p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K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Letisti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1149/23, 160 08 Prague 6 •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Phone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: +420 225 421 111 • www.caa.cz • email: 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podatelna@caa.cz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198814-88A9-46DA-9C3E-B3340E1B5C8A}"/>
              </a:ext>
            </a:extLst>
          </p:cNvPr>
          <p:cNvSpPr txBox="1">
            <a:spLocks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defRPr>
            </a:lvl9pPr>
          </a:lstStyle>
          <a:p>
            <a:r>
              <a:rPr lang="cs-CZ" kern="0" dirty="0"/>
              <a:t>Plán výkonnosti ČR pro období RP3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60435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CEF – Nákladová efektivita – letištní služba řízení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ukazatelem je </a:t>
            </a:r>
            <a:r>
              <a:rPr lang="cs-CZ" sz="1600" b="1" dirty="0" err="1"/>
              <a:t>Determined</a:t>
            </a:r>
            <a:r>
              <a:rPr lang="cs-CZ" sz="1600" b="1" dirty="0"/>
              <a:t> Unit </a:t>
            </a:r>
            <a:r>
              <a:rPr lang="cs-CZ" sz="1600" b="1" dirty="0" err="1"/>
              <a:t>Costs</a:t>
            </a: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Cíle v CEF budou hodnoceny společně pro roky 2020 + 2021 </a:t>
            </a:r>
            <a:r>
              <a:rPr lang="cs-CZ" sz="1600" dirty="0"/>
              <a:t>(dle nařízení EK (EU) 2020/1627)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Realizovány zásadní úspory na straně ŘLP ČR, </a:t>
            </a:r>
            <a:r>
              <a:rPr lang="cs-CZ" sz="1600" b="1" dirty="0" err="1"/>
              <a:t>s.p</a:t>
            </a:r>
            <a:r>
              <a:rPr lang="cs-CZ" sz="1600" b="1" dirty="0"/>
              <a:t>.</a:t>
            </a:r>
            <a:r>
              <a:rPr lang="cs-CZ" sz="1600" dirty="0"/>
              <a:t> (2020A </a:t>
            </a:r>
            <a:r>
              <a:rPr lang="cs-CZ" sz="1600" dirty="0" err="1"/>
              <a:t>vs</a:t>
            </a:r>
            <a:r>
              <a:rPr lang="cs-CZ" sz="1600" dirty="0"/>
              <a:t> 2019A)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Osobní náklady	– 21,4%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Provozní náklady	– 12,7 %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Náklady na kapitál	- 25,3 %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Byl významně překročen objem úspor požadovaných PRB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400" y="2276872"/>
            <a:ext cx="7200000" cy="121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14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3938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Na základě monitoringu ŘLP ČR za 2 čtvrtletí roku 2021 není indikováno žádné riziko nesplnění stanovených cílů ani v letošním roce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SAF </a:t>
            </a:r>
            <a:r>
              <a:rPr lang="cs-CZ" sz="1400" dirty="0"/>
              <a:t>– nebyla zaznamenána žádná nehoda ani </a:t>
            </a:r>
            <a:r>
              <a:rPr lang="cs-CZ" sz="1400" dirty="0" err="1"/>
              <a:t>Serious</a:t>
            </a:r>
            <a:r>
              <a:rPr lang="cs-CZ" sz="1400" dirty="0"/>
              <a:t> incident, jeden Major incident na APP Praha v 04/2021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ENV – </a:t>
            </a:r>
            <a:r>
              <a:rPr lang="cs-CZ" sz="1400" dirty="0"/>
              <a:t>KEA dosáhla úrovně 1,99 %, požadováno 2,21 %. V únoru uveden do provozu projekt FRACZECH, probíhají práce na </a:t>
            </a:r>
            <a:r>
              <a:rPr lang="cs-CZ" sz="1400" dirty="0" err="1"/>
              <a:t>crossborder</a:t>
            </a:r>
            <a:r>
              <a:rPr lang="cs-CZ" sz="1400" dirty="0"/>
              <a:t> FRA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CAP – </a:t>
            </a:r>
            <a:r>
              <a:rPr lang="cs-CZ" sz="1400" dirty="0"/>
              <a:t>dodržena požadovaná úroveň zpoždění, dodržení slotů na LKPR (88,3 %), ukončena centralizace stanovišť APP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CEF – </a:t>
            </a:r>
            <a:r>
              <a:rPr lang="cs-CZ" sz="1400" dirty="0"/>
              <a:t>Jednotkové ceny v souladu s Plánem výkonnosti, nákladové báze sníženy oproti roku 2019 o 28 %, což významně překračuje požadavek PRB a EK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Výkonnostní plán je plněn a není indikováno jeho nesplnění v žádné z KPA.</a:t>
            </a: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43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Revidovaný plán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reakci na COVID-19 pozastavila EK proces schvalování výkonnostních plánů předložených na podzim 2019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05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Bylo přijato nařízení EK (EU) 2020/1627 stanovující mimořádná opatření k redukci dopadů pandemie </a:t>
            </a:r>
            <a:r>
              <a:rPr lang="cs-CZ" sz="1600" dirty="0"/>
              <a:t>(revize předložených plánů, změny </a:t>
            </a:r>
            <a:r>
              <a:rPr lang="cs-CZ" sz="1600" dirty="0" err="1"/>
              <a:t>traffic</a:t>
            </a:r>
            <a:r>
              <a:rPr lang="cs-CZ" sz="1600" dirty="0"/>
              <a:t> risk </a:t>
            </a:r>
            <a:r>
              <a:rPr lang="cs-CZ" sz="1600" dirty="0" err="1"/>
              <a:t>sharingu</a:t>
            </a:r>
            <a:r>
              <a:rPr lang="cs-CZ" sz="1600" dirty="0"/>
              <a:t>…)</a:t>
            </a:r>
            <a:r>
              <a:rPr lang="cs-CZ" sz="1600" b="1" dirty="0"/>
              <a:t> a Nařízení EK (EU) 2021/891 stanovující nové výkonnostní cíle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05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ÚCL ve spolupráci s ŘLP ČR, </a:t>
            </a:r>
            <a:r>
              <a:rPr lang="cs-CZ" sz="1600" b="1" dirty="0" err="1"/>
              <a:t>s.p</a:t>
            </a:r>
            <a:r>
              <a:rPr lang="cs-CZ" sz="1600" b="1" dirty="0"/>
              <a:t>., ČHMI a MD ČR připravilo revidovaný plán výkonnosti, který byl po konzultacích s uživateli </a:t>
            </a:r>
            <a:r>
              <a:rPr lang="cs-CZ" sz="1600" dirty="0"/>
              <a:t>(20.7., IATA, dále pak ECTL, PRB, EK, zástupci letišť a odborových organizací) </a:t>
            </a:r>
            <a:r>
              <a:rPr lang="cs-CZ" sz="1600" b="1" dirty="0"/>
              <a:t>předložen EK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05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Revidovaný výkonnostní plán splňuje veškeré legislativní požadavky a celoevropské cíle. Při konzultacích nebyl ze strany uživatelů indikován zásadní nesouhlas. Naopak byly pozitivně přijaty navržené cíle v oblasti CEF a vyjmutí regionálních letišť.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2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Revidovaný plán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393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Plán navazuje na pozitivně přijatou verzi z roku 2019 a pružně reaguje na stávající a predikovaný objem provozu</a:t>
            </a:r>
            <a:endParaRPr lang="cs-CZ" sz="1600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3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Zásadní změny v Plánu výkonnosti ČR</a:t>
            </a:r>
            <a:r>
              <a:rPr lang="cs-CZ" sz="1600" dirty="0"/>
              <a:t> (oproti verzi z roku 2019)</a:t>
            </a:r>
            <a:r>
              <a:rPr lang="cs-CZ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Aktualizovaná prognóza provozu dle STATFOR 05/2021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Vyjmutí regionálních letišť (LKKV, LKMT a LKTB) z plánu výkonnosti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Redukce nákladových bází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 err="1"/>
              <a:t>Reprioritizace</a:t>
            </a:r>
            <a:r>
              <a:rPr lang="cs-CZ" sz="1400" b="1" dirty="0"/>
              <a:t> plánu investic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3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Jednotkové ceny LPS pro rok 2022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Traťová služba řízení	1 567,67 Kč / </a:t>
            </a:r>
            <a:r>
              <a:rPr lang="cs-CZ" sz="1400" b="1" dirty="0" err="1"/>
              <a:t>SUs</a:t>
            </a:r>
            <a:endParaRPr lang="cs-CZ" sz="1400" b="1" dirty="0"/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Letištní služba řízení	6 800,00 Kč / </a:t>
            </a:r>
            <a:r>
              <a:rPr lang="cs-CZ" sz="1400" b="1" dirty="0" err="1"/>
              <a:t>SUs</a:t>
            </a:r>
            <a:endParaRPr lang="cs-CZ" sz="1400" b="1" dirty="0"/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3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Změny reflektují snahu o minimalizaci dopadů pandemie COVID-19 na uživatele a to při zachování finanční stability a  schopnosti garantovat dostatečnou kapacitu hlavního poskytovatele LPS v ČR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220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Revidovaný plán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Revidovaný plán výkonnosti ČR  pro RP3 (tj. roky 2020 – 2024) byl EK v souladu s požadavky předložen 1.10.2021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EK má nyní 1 měsíc na verifikaci kompletnosti plánu výkonnosti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Nová prognóza STATFOR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Žádost o doplnění/vyjasnění některých aspektů plánu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Reakce do 17.11.2021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PRB </a:t>
            </a:r>
            <a:r>
              <a:rPr lang="cs-CZ" sz="1600" dirty="0"/>
              <a:t>(orgán EK pro hodnocení výkonnosti) </a:t>
            </a:r>
            <a:r>
              <a:rPr lang="cs-CZ" sz="1600" b="1" dirty="0"/>
              <a:t>vypracuje hodnocení plánů a míry jejich příspěvku ke splnění celoevropských cílů </a:t>
            </a:r>
            <a:r>
              <a:rPr lang="cs-CZ" sz="1600" dirty="0"/>
              <a:t>(požadavky pro schválení jsou stanoveny v přílohách Nařízení 2019/317)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Schválení plánu očekáváme v průběhu příštího roku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8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CBCD-DD13-4D6F-8A64-C2F36DFA4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cs-CZ" sz="2800" dirty="0">
                <a:solidFill>
                  <a:schemeClr val="accent6"/>
                </a:solidFill>
              </a:rPr>
              <a:t>Děkuji Vám za pozornost</a:t>
            </a:r>
            <a:endParaRPr lang="en-GB" sz="2800" dirty="0">
              <a:solidFill>
                <a:schemeClr val="accent6"/>
              </a:solidFill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B3D5E5F1-C521-44DD-B270-7E791ED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9320"/>
            <a:ext cx="8820472" cy="40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CIVIL AVIATION AUTHORITY CZECH REPUBLIC</a:t>
            </a:r>
          </a:p>
          <a:p>
            <a:pPr eaLnBrk="1" hangingPunct="1">
              <a:lnSpc>
                <a:spcPct val="120000"/>
              </a:lnSpc>
            </a:pP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K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Letisti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1149/23, 160 08 Prague 6 • </a:t>
            </a:r>
            <a:r>
              <a:rPr lang="cs-CZ" sz="900" b="1" dirty="0" err="1">
                <a:solidFill>
                  <a:schemeClr val="bg1"/>
                </a:solidFill>
                <a:latin typeface="Verdana" pitchFamily="34" charset="0"/>
              </a:rPr>
              <a:t>Phone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: +420 225 421 111 • www.ucl.cz • email: 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podatelna@caa.cz</a:t>
            </a:r>
            <a:r>
              <a:rPr lang="cs-CZ" sz="900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6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Kontext výkonnostního plánování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Proč regulováno?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Související legislativa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Subjekty výkonnostního plánu ČR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Plnění cílů v letech 2020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Plnění stanovených cílů dle Plánu výkonnosti z roku 2019 dle KPA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4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Revidovaný plán výkonnosti z roku 2021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Hlavní změny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Výsledky konzultací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Další postup</a:t>
            </a:r>
            <a:endParaRPr lang="en-GB" sz="1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37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výkonnosti - kontext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Regulace subjektů národního ATM systému z důvodu monopolního postavení na trhu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Subjektem SES legislativy, konkrétně pro RP3 je prováděcím nařízení 2019/317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reakci na COVID-19 přijato nařízení EK (EU) 2020/1627 stanovující mimořádná opatření k redukci dopadů pandemie </a:t>
            </a:r>
            <a:r>
              <a:rPr lang="cs-CZ" sz="1600" dirty="0"/>
              <a:t>(revize předložených plánů, změny </a:t>
            </a:r>
            <a:r>
              <a:rPr lang="cs-CZ" sz="1600" dirty="0" err="1"/>
              <a:t>traffic</a:t>
            </a:r>
            <a:r>
              <a:rPr lang="cs-CZ" sz="1600" dirty="0"/>
              <a:t> risk </a:t>
            </a:r>
            <a:r>
              <a:rPr lang="cs-CZ" sz="1600" dirty="0" err="1"/>
              <a:t>sharingu</a:t>
            </a:r>
            <a:r>
              <a:rPr lang="cs-CZ" sz="1600" dirty="0"/>
              <a:t>…)</a:t>
            </a:r>
            <a:r>
              <a:rPr lang="cs-CZ" sz="1600" b="1" dirty="0"/>
              <a:t> a Nařízení EK (EU) 2021/891 stanovující nové výkonnostní cíle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 případě ČR plán výkonnosti zahrnuje: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ŘLP ČR, </a:t>
            </a:r>
            <a:r>
              <a:rPr lang="cs-CZ" sz="1400" b="1" dirty="0" err="1"/>
              <a:t>s.p</a:t>
            </a:r>
            <a:r>
              <a:rPr lang="cs-CZ" sz="1400" b="1" dirty="0"/>
              <a:t>.  	poskytovatel letových provozních služeb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ČHMÚ 		poskytovatel METEO dat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ÚCL		národní dozorový orgán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Plány výkonnosti jsou projednávány s uživateli vzdušného prostoru a schvalovány Evropskou Komisí na doporučení PRB.</a:t>
            </a: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190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37931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Výkonnostní plán ČR pro RP3, předložený na podzim 2019, byl primárně zaměřen na navýšení kapacit poskytovaných služeb </a:t>
            </a:r>
            <a:r>
              <a:rPr lang="cs-CZ" sz="1600" dirty="0"/>
              <a:t>(Projekt Optimalizace).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Plán naplňoval veškeré požadavky a byl doporučen PRB ke schválení </a:t>
            </a:r>
            <a:r>
              <a:rPr lang="cs-CZ" sz="1600" dirty="0"/>
              <a:t>(jako jeden ze 3 doporučených PP)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Cíle stanoveny a monitorovány ve 4 klíčových oblastech výkonnosti </a:t>
            </a:r>
            <a:r>
              <a:rPr lang="cs-CZ" sz="1600" dirty="0"/>
              <a:t>(KPA)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SAF – Provozní bezpečnost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ENV – Životní prostředí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CAP – Kapacita služeb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b="1" dirty="0"/>
              <a:t>CEF – Nákladová efektivita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Hodnocení roku 2020 zpracováno na základě </a:t>
            </a:r>
            <a:r>
              <a:rPr lang="en-GB" sz="1600" b="1" dirty="0"/>
              <a:t>Performance Review Body</a:t>
            </a:r>
            <a:r>
              <a:rPr lang="cs-CZ" sz="1600" b="1" dirty="0"/>
              <a:t> </a:t>
            </a:r>
            <a:r>
              <a:rPr lang="en-GB" sz="1600" b="1" dirty="0"/>
              <a:t>Monitoring Report 2020</a:t>
            </a:r>
            <a:r>
              <a:rPr lang="cs-CZ" sz="1600" b="1" dirty="0"/>
              <a:t>, roku 2021 dle průběžného monitoringu výkonnosti ŘLP ČR, </a:t>
            </a:r>
            <a:r>
              <a:rPr lang="cs-CZ" sz="1600" b="1" dirty="0" err="1"/>
              <a:t>s.p</a:t>
            </a:r>
            <a:r>
              <a:rPr lang="cs-CZ" sz="1600" b="1" dirty="0"/>
              <a:t>.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4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0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37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SAF – Životní prostředí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úroveň </a:t>
            </a:r>
            <a:r>
              <a:rPr lang="cs-CZ" sz="1600" b="1" dirty="0" err="1"/>
              <a:t>EoSM</a:t>
            </a:r>
            <a:r>
              <a:rPr lang="cs-CZ" sz="1600" b="1" dirty="0"/>
              <a:t> </a:t>
            </a:r>
            <a:r>
              <a:rPr lang="cs-CZ" sz="1600" dirty="0"/>
              <a:t>(</a:t>
            </a:r>
            <a:r>
              <a:rPr lang="en-GB" sz="1600" dirty="0" err="1"/>
              <a:t>Efektivnost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</a:t>
            </a:r>
            <a:r>
              <a:rPr lang="en-GB" sz="1600" dirty="0" err="1"/>
              <a:t>bezpečnosti</a:t>
            </a:r>
            <a:r>
              <a:rPr lang="cs-CZ" sz="1600" dirty="0"/>
              <a:t>)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Všechny cíle roku 2020 byly splněny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Ve 4 z 5 komponent byly splněny nebo přeplněny i cíle roku 2024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487711"/>
            <a:ext cx="7200000" cy="166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7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237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ENV – Životní prostředí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úroveň KEA </a:t>
            </a:r>
            <a:r>
              <a:rPr lang="cs-CZ" sz="1600" dirty="0"/>
              <a:t>(</a:t>
            </a:r>
            <a:r>
              <a:rPr lang="en-GB" sz="1600" dirty="0" err="1"/>
              <a:t>Průměrná</a:t>
            </a:r>
            <a:r>
              <a:rPr lang="en-GB" sz="1600" dirty="0"/>
              <a:t> </a:t>
            </a:r>
            <a:r>
              <a:rPr lang="en-GB" sz="1600" dirty="0" err="1"/>
              <a:t>horizontální</a:t>
            </a:r>
            <a:r>
              <a:rPr lang="en-GB" sz="1600" dirty="0"/>
              <a:t> </a:t>
            </a:r>
            <a:r>
              <a:rPr lang="en-GB" sz="1600" dirty="0" err="1"/>
              <a:t>efektivita</a:t>
            </a:r>
            <a:r>
              <a:rPr lang="en-GB" sz="1600" dirty="0"/>
              <a:t> </a:t>
            </a:r>
            <a:r>
              <a:rPr lang="en-GB" sz="1600" dirty="0" err="1"/>
              <a:t>traťových</a:t>
            </a:r>
            <a:r>
              <a:rPr lang="en-GB" sz="1600" dirty="0"/>
              <a:t> </a:t>
            </a:r>
            <a:r>
              <a:rPr lang="en-GB" sz="1600" dirty="0" err="1"/>
              <a:t>letů</a:t>
            </a:r>
            <a:r>
              <a:rPr lang="en-GB" sz="1600" dirty="0"/>
              <a:t> v </a:t>
            </a:r>
            <a:r>
              <a:rPr lang="en-GB" sz="1600" dirty="0" err="1"/>
              <a:t>rámci</a:t>
            </a:r>
            <a:r>
              <a:rPr lang="en-GB" sz="1600" dirty="0"/>
              <a:t> </a:t>
            </a:r>
            <a:r>
              <a:rPr lang="en-GB" sz="1600" dirty="0" err="1"/>
              <a:t>skutečné</a:t>
            </a:r>
            <a:r>
              <a:rPr lang="en-GB" sz="1600" dirty="0"/>
              <a:t> </a:t>
            </a:r>
            <a:r>
              <a:rPr lang="en-GB" sz="1600" dirty="0" err="1"/>
              <a:t>dráhy</a:t>
            </a:r>
            <a:r>
              <a:rPr lang="en-GB" sz="1600" dirty="0"/>
              <a:t> </a:t>
            </a:r>
            <a:r>
              <a:rPr lang="en-GB" sz="1600" dirty="0" err="1"/>
              <a:t>letu</a:t>
            </a:r>
            <a:r>
              <a:rPr lang="cs-CZ" sz="1600" dirty="0"/>
              <a:t>)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2020 byl splněn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Příznivý vývoj i v monitorovaných </a:t>
            </a:r>
            <a:r>
              <a:rPr lang="cs-CZ" sz="1600" b="1" dirty="0" err="1"/>
              <a:t>ukazatelých</a:t>
            </a:r>
            <a:r>
              <a:rPr lang="cs-CZ" sz="1600" b="1" dirty="0"/>
              <a:t> pro letištní činnost </a:t>
            </a:r>
            <a:r>
              <a:rPr lang="cs-CZ" sz="1600" dirty="0"/>
              <a:t>(na LKPR):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Additional</a:t>
            </a:r>
            <a:r>
              <a:rPr lang="cs-CZ" sz="1400" dirty="0"/>
              <a:t> Taxi-</a:t>
            </a:r>
            <a:r>
              <a:rPr lang="cs-CZ" sz="1400" dirty="0" err="1"/>
              <a:t>Out</a:t>
            </a:r>
            <a:r>
              <a:rPr lang="cs-CZ" sz="1400" dirty="0"/>
              <a:t> </a:t>
            </a:r>
            <a:r>
              <a:rPr lang="cs-CZ" sz="1400" dirty="0" err="1"/>
              <a:t>Time</a:t>
            </a:r>
            <a:r>
              <a:rPr lang="cs-CZ" sz="1400" dirty="0"/>
              <a:t> – 1,26 min/odlet, tj. meziroční pokles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Additional</a:t>
            </a:r>
            <a:r>
              <a:rPr lang="cs-CZ" sz="1400" dirty="0"/>
              <a:t> ASMA </a:t>
            </a:r>
            <a:r>
              <a:rPr lang="cs-CZ" sz="1400" dirty="0" err="1"/>
              <a:t>Time</a:t>
            </a:r>
            <a:r>
              <a:rPr lang="cs-CZ" sz="1400" dirty="0"/>
              <a:t> – 0,67 min/přílet, tj. meziroční pokles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 err="1"/>
              <a:t>Share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CDO – 27,8 %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204864"/>
            <a:ext cx="7200000" cy="132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0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37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CAP – Kapacita traťových služeb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ATFM en-</a:t>
            </a:r>
            <a:r>
              <a:rPr lang="cs-CZ" sz="1600" b="1" dirty="0" err="1"/>
              <a:t>route</a:t>
            </a:r>
            <a:r>
              <a:rPr lang="cs-CZ" sz="1600" b="1" dirty="0"/>
              <a:t> </a:t>
            </a:r>
            <a:r>
              <a:rPr lang="cs-CZ" sz="1600" b="1" dirty="0" err="1"/>
              <a:t>delay</a:t>
            </a:r>
            <a:r>
              <a:rPr lang="cs-CZ" sz="1600" b="1" dirty="0"/>
              <a:t> </a:t>
            </a:r>
            <a:r>
              <a:rPr lang="cs-CZ" sz="1600" dirty="0"/>
              <a:t>(úroveň zpoždění vyjádřená v minutách na provedený IFR let)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2020 byl splněn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Došlo k nárůstu traťových řídících letového provozu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Zároveň výrazně nižší úroveň provozu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1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Dle Nařízení EK (EU) 2020/1627 není aplikováno incentivní schéma </a:t>
            </a:r>
            <a:r>
              <a:rPr lang="cs-CZ" sz="1600" dirty="0"/>
              <a:t>(bude platné až pro roky 2022 – 2024)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564904"/>
            <a:ext cx="7200000" cy="118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0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5642"/>
            <a:ext cx="8229600" cy="5014507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CAP – Kapacita letištních služeb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indikátorem je </a:t>
            </a:r>
            <a:r>
              <a:rPr lang="cs-CZ" sz="1600" b="1" dirty="0" err="1"/>
              <a:t>Arrival</a:t>
            </a:r>
            <a:r>
              <a:rPr lang="cs-CZ" sz="1600" b="1" dirty="0"/>
              <a:t> ATFM </a:t>
            </a:r>
            <a:r>
              <a:rPr lang="cs-CZ" sz="1600" b="1" dirty="0" err="1"/>
              <a:t>delay</a:t>
            </a:r>
            <a:r>
              <a:rPr lang="cs-CZ" sz="1600" b="1" dirty="0"/>
              <a:t> </a:t>
            </a:r>
            <a:r>
              <a:rPr lang="cs-CZ" sz="1600" dirty="0"/>
              <a:t>(úroveň zpoždění vyjádřená v minutách na IFR přílet)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 roku 2020 byl splněn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Dle Nařízení EK (EU) 2020/1627 není aplikováno incentivní schéma </a:t>
            </a:r>
            <a:r>
              <a:rPr lang="cs-CZ" sz="1600" dirty="0"/>
              <a:t>(bude platné až pro roky 2022 – 2024)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ATFM Slot Adherence – dosaženo 94,9 %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ATC </a:t>
            </a:r>
            <a:r>
              <a:rPr lang="cs-CZ" sz="1600" dirty="0" err="1"/>
              <a:t>Pre-departure</a:t>
            </a:r>
            <a:r>
              <a:rPr lang="cs-CZ" sz="1600" dirty="0"/>
              <a:t> </a:t>
            </a:r>
            <a:r>
              <a:rPr lang="cs-CZ" sz="1600" dirty="0" err="1"/>
              <a:t>Delay</a:t>
            </a:r>
            <a:r>
              <a:rPr lang="cs-CZ" sz="1600" dirty="0"/>
              <a:t> – nemonitorováno, nejsou dostatečná data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 err="1"/>
              <a:t>All</a:t>
            </a:r>
            <a:r>
              <a:rPr lang="cs-CZ" sz="1600" dirty="0"/>
              <a:t> </a:t>
            </a:r>
            <a:r>
              <a:rPr lang="cs-CZ" sz="1600" dirty="0" err="1"/>
              <a:t>Causes</a:t>
            </a:r>
            <a:r>
              <a:rPr lang="cs-CZ" sz="1600" dirty="0"/>
              <a:t> </a:t>
            </a:r>
            <a:r>
              <a:rPr lang="cs-CZ" sz="1600" dirty="0" err="1"/>
              <a:t>Pre-departure</a:t>
            </a:r>
            <a:r>
              <a:rPr lang="cs-CZ" sz="1600" dirty="0"/>
              <a:t> </a:t>
            </a:r>
            <a:r>
              <a:rPr lang="cs-CZ" sz="1600" dirty="0" err="1"/>
              <a:t>Delay</a:t>
            </a:r>
            <a:r>
              <a:rPr lang="cs-CZ" sz="1600" dirty="0"/>
              <a:t> – dosaženo úrovně 8,3 minut na odlet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04864"/>
            <a:ext cx="7200000" cy="165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2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B966-ACD6-42B5-8EAC-F845473C4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cílů plánu výkonnosti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D18C-33AB-4F6D-9A37-57E699283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3938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CEF – Nákladová efektivita – traťová služba řízení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600" b="1" dirty="0"/>
              <a:t>Klíčovým ukazatelem je </a:t>
            </a:r>
            <a:r>
              <a:rPr lang="cs-CZ" sz="1600" b="1" dirty="0" err="1"/>
              <a:t>Determined</a:t>
            </a:r>
            <a:r>
              <a:rPr lang="cs-CZ" sz="1600" b="1" dirty="0"/>
              <a:t> Unit </a:t>
            </a:r>
            <a:r>
              <a:rPr lang="cs-CZ" sz="1600" b="1" dirty="0" err="1"/>
              <a:t>Costs</a:t>
            </a:r>
            <a:endParaRPr lang="cs-CZ" sz="16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16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Cíle v CEF budou hodnoceny společně pro roky 2020 + 2021 </a:t>
            </a:r>
            <a:r>
              <a:rPr lang="cs-CZ" sz="1600" dirty="0"/>
              <a:t>(dle nařízení EK (EU) 2020/1627)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Realizovány zásadní úspory na straně ŘLP ČR, </a:t>
            </a:r>
            <a:r>
              <a:rPr lang="cs-CZ" sz="1600" b="1" dirty="0" err="1"/>
              <a:t>s.p</a:t>
            </a:r>
            <a:r>
              <a:rPr lang="cs-CZ" sz="1600" b="1" dirty="0"/>
              <a:t>.</a:t>
            </a:r>
            <a:r>
              <a:rPr lang="cs-CZ" sz="1600" dirty="0"/>
              <a:t> (2020A </a:t>
            </a:r>
            <a:r>
              <a:rPr lang="cs-CZ" sz="1600" dirty="0" err="1"/>
              <a:t>vs</a:t>
            </a:r>
            <a:r>
              <a:rPr lang="cs-CZ" sz="1600" dirty="0"/>
              <a:t> 2019A)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Osobní náklady	– 23,1%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Provozní náklady	– 21,6 %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400" dirty="0"/>
              <a:t>Náklady na kapitál	- 25,3 %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/>
              <a:t>Byl významně překročen objem úspor požadovaných PRB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C773F-75A1-4B39-852A-E50E32E5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CD789-AA68-4DF8-851A-971D0CA21EE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2276872"/>
            <a:ext cx="7200000" cy="122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6359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16578</TotalTime>
  <Words>1249</Words>
  <Application>Microsoft Office PowerPoint</Application>
  <PresentationFormat>Předvádění na obrazovce (4:3)</PresentationFormat>
  <Paragraphs>173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Verdana</vt:lpstr>
      <vt:lpstr>Wingdings</vt:lpstr>
      <vt:lpstr>Výchozí návrh</vt:lpstr>
      <vt:lpstr>XIX. ročník Jednání s leteckými dopravci a odbornou leteckou veřejností   IATCC Jeneč 3. listopadu 2021  Vítězslav Hezký Ředitel sekce provozní ÚCL </vt:lpstr>
      <vt:lpstr>Obsah</vt:lpstr>
      <vt:lpstr>Plán výkonnosti - kontext</vt:lpstr>
      <vt:lpstr>Plnění cílů plánu výkonnosti</vt:lpstr>
      <vt:lpstr>Plnění cílů plánu výkonnosti</vt:lpstr>
      <vt:lpstr>Plnění cílů plánu výkonnosti</vt:lpstr>
      <vt:lpstr>Plnění cílů plánu výkonnosti</vt:lpstr>
      <vt:lpstr>Plnění cílů plánu výkonnosti</vt:lpstr>
      <vt:lpstr>Plnění cílů plánu výkonnosti</vt:lpstr>
      <vt:lpstr>Plnění cílů plánu výkonnosti</vt:lpstr>
      <vt:lpstr>Plnění cílů plánu výkonnosti</vt:lpstr>
      <vt:lpstr>Revidovaný plán výkonnosti</vt:lpstr>
      <vt:lpstr>Revidovaný plán výkonnosti</vt:lpstr>
      <vt:lpstr>Revidovaný plán výkonnosti</vt:lpstr>
      <vt:lpstr>Děkuji Vám za pozornost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Republic: consultation with Airspace Users on revised national Performance Plan and Unit rates/Actual costs  IATCC Jenec and virtual (MS Teams) 20 July 2021</dc:title>
  <dc:creator>sikyr</dc:creator>
  <cp:lastModifiedBy>Alena Sojková</cp:lastModifiedBy>
  <cp:revision>1009</cp:revision>
  <cp:lastPrinted>2021-07-16T09:46:12Z</cp:lastPrinted>
  <dcterms:created xsi:type="dcterms:W3CDTF">2009-01-09T12:22:10Z</dcterms:created>
  <dcterms:modified xsi:type="dcterms:W3CDTF">2021-11-15T09:37:46Z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