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5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6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6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ckal\Downloads\TRAFFIC_OUTLOOK_COMPARISON_20211025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prgaero.sharepoint.com/sites/lop/03PlanPrognosis/01%20Plan%20&amp;%20OSK/2021/04_Short%20and%20Long-term%20Prognosis/PRG_Prognosis2022-2026_dated2105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pivotSource>
    <c:name>[TRAFFIC_OUTLOOK_COMPARISON_20211025 (1).xlsx]Chart_Lines!PivotTable1</c:name>
    <c:fmtId val="-1"/>
  </c:pivotSource>
  <c:chart>
    <c:title>
      <c:tx>
        <c:strRef>
          <c:f>'[TRAFFIC_OUTLOOK_COMPARISON_20211025 (1).xlsx]Chart_Lines'!$B$1</c:f>
          <c:strCache>
            <c:ptCount val="1"/>
            <c:pt idx="0">
              <c:v>LKAAACC</c:v>
            </c:pt>
          </c:strCache>
        </c:strRef>
      </c:tx>
      <c:layout>
        <c:manualLayout>
          <c:xMode val="edge"/>
          <c:yMode val="edge"/>
          <c:x val="0.43997071359145129"/>
          <c:y val="4.71488653463312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</c:pivotFmt>
      <c:pivotFmt>
        <c:idx val="19"/>
      </c:pivotFmt>
      <c:pivotFmt>
        <c:idx val="20"/>
      </c:pivotFmt>
      <c:pivotFmt>
        <c:idx val="21"/>
      </c:pivotFmt>
      <c:pivotFmt>
        <c:idx val="22"/>
      </c:pivotFmt>
      <c:pivotFmt>
        <c:idx val="23"/>
      </c:pivotFmt>
      <c:pivotFmt>
        <c:idx val="24"/>
      </c:pivotFmt>
      <c:pivotFmt>
        <c:idx val="25"/>
      </c:pivotFmt>
      <c:pivotFmt>
        <c:idx val="26"/>
      </c:pivotFmt>
      <c:pivotFmt>
        <c:idx val="27"/>
      </c:pivotFmt>
      <c:pivotFmt>
        <c:idx val="28"/>
      </c:pivotFmt>
      <c:pivotFmt>
        <c:idx val="29"/>
      </c:pivotFmt>
      <c:pivotFmt>
        <c:idx val="30"/>
      </c:pivotFmt>
      <c:pivotFmt>
        <c:idx val="31"/>
      </c:pivotFmt>
      <c:pivotFmt>
        <c:idx val="32"/>
      </c:pivotFmt>
      <c:pivotFmt>
        <c:idx val="33"/>
      </c:pivotFmt>
      <c:pivotFmt>
        <c:idx val="34"/>
      </c:pivotFmt>
      <c:pivotFmt>
        <c:idx val="35"/>
      </c:pivotFmt>
      <c:pivotFmt>
        <c:idx val="36"/>
      </c:pivotFmt>
      <c:pivotFmt>
        <c:idx val="37"/>
      </c:pivotFmt>
      <c:pivotFmt>
        <c:idx val="38"/>
      </c:pivotFmt>
      <c:pivotFmt>
        <c:idx val="39"/>
      </c:pivotFmt>
      <c:pivotFmt>
        <c:idx val="40"/>
      </c:pivotFmt>
      <c:pivotFmt>
        <c:idx val="41"/>
      </c:pivotFmt>
      <c:pivotFmt>
        <c:idx val="42"/>
      </c:pivotFmt>
      <c:pivotFmt>
        <c:idx val="43"/>
      </c:pivotFmt>
      <c:pivotFmt>
        <c:idx val="44"/>
      </c:pivotFmt>
      <c:pivotFmt>
        <c:idx val="45"/>
      </c:pivotFmt>
      <c:pivotFmt>
        <c:idx val="46"/>
      </c:pivotFmt>
      <c:pivotFmt>
        <c:idx val="47"/>
      </c:pivotFmt>
      <c:pivotFmt>
        <c:idx val="48"/>
      </c:pivotFmt>
      <c:pivotFmt>
        <c:idx val="49"/>
      </c:pivotFmt>
      <c:pivotFmt>
        <c:idx val="50"/>
      </c:pivotFmt>
      <c:pivotFmt>
        <c:idx val="51"/>
      </c:pivotFmt>
      <c:pivotFmt>
        <c:idx val="52"/>
      </c:pivotFmt>
      <c:pivotFmt>
        <c:idx val="53"/>
      </c:pivotFmt>
      <c:pivotFmt>
        <c:idx val="54"/>
      </c:pivotFmt>
      <c:pivotFmt>
        <c:idx val="55"/>
      </c:pivotFmt>
      <c:pivotFmt>
        <c:idx val="56"/>
      </c:pivotFmt>
      <c:pivotFmt>
        <c:idx val="57"/>
      </c:pivotFmt>
      <c:pivotFmt>
        <c:idx val="58"/>
      </c:pivotFmt>
      <c:pivotFmt>
        <c:idx val="59"/>
      </c:pivotFmt>
      <c:pivotFmt>
        <c:idx val="60"/>
      </c:pivotFmt>
      <c:pivotFmt>
        <c:idx val="61"/>
      </c:pivotFmt>
      <c:pivotFmt>
        <c:idx val="62"/>
      </c:pivotFmt>
      <c:pivotFmt>
        <c:idx val="63"/>
      </c:pivotFmt>
      <c:pivotFmt>
        <c:idx val="64"/>
      </c:pivotFmt>
      <c:pivotFmt>
        <c:idx val="65"/>
      </c:pivotFmt>
      <c:pivotFmt>
        <c:idx val="66"/>
      </c:pivotFmt>
      <c:pivotFmt>
        <c:idx val="67"/>
      </c:pivotFmt>
      <c:pivotFmt>
        <c:idx val="68"/>
      </c:pivotFmt>
      <c:pivotFmt>
        <c:idx val="69"/>
      </c:pivotFmt>
      <c:pivotFmt>
        <c:idx val="70"/>
      </c:pivotFmt>
      <c:pivotFmt>
        <c:idx val="71"/>
      </c:pivotFmt>
      <c:pivotFmt>
        <c:idx val="72"/>
      </c:pivotFmt>
      <c:pivotFmt>
        <c:idx val="73"/>
      </c:pivotFmt>
      <c:pivotFmt>
        <c:idx val="74"/>
      </c:pivotFmt>
      <c:pivotFmt>
        <c:idx val="75"/>
      </c:pivotFmt>
      <c:pivotFmt>
        <c:idx val="76"/>
      </c:pivotFmt>
      <c:pivotFmt>
        <c:idx val="77"/>
      </c:pivotFmt>
      <c:pivotFmt>
        <c:idx val="78"/>
      </c:pivotFmt>
      <c:pivotFmt>
        <c:idx val="79"/>
      </c:pivotFmt>
      <c:pivotFmt>
        <c:idx val="80"/>
      </c:pivotFmt>
      <c:pivotFmt>
        <c:idx val="81"/>
      </c:pivotFmt>
      <c:pivotFmt>
        <c:idx val="82"/>
      </c:pivotFmt>
      <c:pivotFmt>
        <c:idx val="83"/>
      </c:pivotFmt>
      <c:pivotFmt>
        <c:idx val="84"/>
      </c:pivotFmt>
      <c:pivotFmt>
        <c:idx val="85"/>
      </c:pivotFmt>
      <c:pivotFmt>
        <c:idx val="86"/>
      </c:pivotFmt>
      <c:pivotFmt>
        <c:idx val="87"/>
      </c:pivotFmt>
      <c:pivotFmt>
        <c:idx val="88"/>
      </c:pivotFmt>
      <c:pivotFmt>
        <c:idx val="89"/>
      </c:pivotFmt>
      <c:pivotFmt>
        <c:idx val="90"/>
      </c:pivotFmt>
      <c:pivotFmt>
        <c:idx val="91"/>
      </c:pivotFmt>
      <c:pivotFmt>
        <c:idx val="92"/>
      </c:pivotFmt>
      <c:pivotFmt>
        <c:idx val="93"/>
      </c:pivotFmt>
      <c:pivotFmt>
        <c:idx val="94"/>
      </c:pivotFmt>
      <c:pivotFmt>
        <c:idx val="95"/>
      </c:pivotFmt>
      <c:pivotFmt>
        <c:idx val="96"/>
      </c:pivotFmt>
      <c:pivotFmt>
        <c:idx val="97"/>
      </c:pivotFmt>
      <c:pivotFmt>
        <c:idx val="9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6"/>
        <c:spPr>
          <a:solidFill>
            <a:schemeClr val="accent1"/>
          </a:solidFill>
          <a:ln>
            <a:noFill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0"/>
        <c:spPr>
          <a:solidFill>
            <a:schemeClr val="accent1"/>
          </a:solidFill>
          <a:ln>
            <a:noFill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7"/>
        <c:spPr>
          <a:solidFill>
            <a:schemeClr val="accent1"/>
          </a:solidFill>
          <a:ln>
            <a:noFill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28"/>
        <c:spPr>
          <a:solidFill>
            <a:schemeClr val="accent1"/>
          </a:solidFill>
          <a:ln>
            <a:noFill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29"/>
      </c:pivotFmt>
      <c:pivotFmt>
        <c:idx val="130"/>
        <c:spPr>
          <a:solidFill>
            <a:schemeClr val="accent1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31"/>
        <c:spPr>
          <a:solidFill>
            <a:schemeClr val="accent1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32"/>
        <c:spPr>
          <a:solidFill>
            <a:schemeClr val="accent1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33"/>
        <c:spPr>
          <a:solidFill>
            <a:schemeClr val="accent1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3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3"/>
        <c:marker>
          <c:symbol val="none"/>
        </c:marker>
      </c:pivotFmt>
      <c:pivotFmt>
        <c:idx val="154"/>
        <c:marker>
          <c:symbol val="none"/>
        </c:marker>
      </c:pivotFmt>
      <c:pivotFmt>
        <c:idx val="155"/>
        <c:marker>
          <c:symbol val="none"/>
        </c:marker>
      </c:pivotFmt>
      <c:pivotFmt>
        <c:idx val="156"/>
        <c:marker>
          <c:symbol val="none"/>
        </c:marker>
      </c:pivotFmt>
      <c:pivotFmt>
        <c:idx val="157"/>
        <c:marker>
          <c:symbol val="none"/>
        </c:marker>
      </c:pivotFmt>
      <c:pivotFmt>
        <c:idx val="158"/>
        <c:marker>
          <c:symbol val="none"/>
        </c:marker>
      </c:pivotFmt>
      <c:pivotFmt>
        <c:idx val="159"/>
        <c:spPr>
          <a:solidFill>
            <a:schemeClr val="accent1"/>
          </a:solidFill>
          <a:ln>
            <a:noFill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6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3"/>
        <c:spPr>
          <a:solidFill>
            <a:schemeClr val="accent1"/>
          </a:solidFill>
          <a:ln>
            <a:noFill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64"/>
        <c:spPr>
          <a:solidFill>
            <a:schemeClr val="accent1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5"/>
        <c:spPr>
          <a:solidFill>
            <a:schemeClr val="accent1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6"/>
        <c:spPr>
          <a:solidFill>
            <a:schemeClr val="accent1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7"/>
      </c:pivotFmt>
      <c:pivotFmt>
        <c:idx val="168"/>
      </c:pivotFmt>
      <c:pivotFmt>
        <c:idx val="169"/>
      </c:pivotFmt>
      <c:pivotFmt>
        <c:idx val="170"/>
      </c:pivotFmt>
      <c:pivotFmt>
        <c:idx val="171"/>
      </c:pivotFmt>
      <c:pivotFmt>
        <c:idx val="172"/>
      </c:pivotFmt>
      <c:pivotFmt>
        <c:idx val="173"/>
        <c:spPr>
          <a:solidFill>
            <a:schemeClr val="accent1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8"/>
        <c:spPr>
          <a:solidFill>
            <a:schemeClr val="accent1"/>
          </a:solidFill>
          <a:ln>
            <a:noFill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79"/>
        <c:spPr>
          <a:solidFill>
            <a:schemeClr val="accent1"/>
          </a:solidFill>
          <a:ln>
            <a:noFill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8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3"/>
        <c:spPr>
          <a:solidFill>
            <a:schemeClr val="accent1"/>
          </a:solidFill>
          <a:ln>
            <a:noFill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8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07"/>
        <c:spPr>
          <a:solidFill>
            <a:schemeClr val="accent1"/>
          </a:solidFill>
          <a:ln w="28575" cap="rnd">
            <a:solidFill>
              <a:schemeClr val="accent5"/>
            </a:solidFill>
            <a:round/>
          </a:ln>
          <a:effectLst/>
        </c:spPr>
        <c:marker>
          <c:symbol val="none"/>
        </c:marker>
      </c:pivotFmt>
      <c:pivotFmt>
        <c:idx val="208"/>
        <c:spPr>
          <a:solidFill>
            <a:schemeClr val="accent1"/>
          </a:solidFill>
          <a:ln w="28575" cap="rnd">
            <a:solidFill>
              <a:srgbClr val="FF0000"/>
            </a:solidFill>
            <a:round/>
          </a:ln>
          <a:effectLst/>
        </c:spPr>
        <c:marker>
          <c:symbol val="none"/>
        </c:marker>
      </c:pivotFmt>
      <c:pivotFmt>
        <c:idx val="20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1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11"/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212"/>
        <c:spPr>
          <a:solidFill>
            <a:schemeClr val="accent1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</c:pivotFmt>
      <c:pivotFmt>
        <c:idx val="213"/>
        <c:spPr>
          <a:solidFill>
            <a:schemeClr val="accent1"/>
          </a:solidFill>
          <a:ln w="28575" cap="rnd">
            <a:noFill/>
            <a:round/>
          </a:ln>
          <a:effectLst/>
        </c:spPr>
        <c:marker>
          <c:symbol val="none"/>
        </c:marker>
      </c:pivotFmt>
      <c:pivotFmt>
        <c:idx val="214"/>
        <c:spPr>
          <a:solidFill>
            <a:schemeClr val="accent1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none"/>
        </c:marker>
      </c:pivotFmt>
      <c:pivotFmt>
        <c:idx val="215"/>
        <c:spPr>
          <a:solidFill>
            <a:schemeClr val="accent1"/>
          </a:solidFill>
          <a:ln w="28575" cap="rnd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dLblPos val="t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6"/>
        <c:spPr>
          <a:solidFill>
            <a:schemeClr val="accent1"/>
          </a:solidFill>
          <a:ln w="28575" cap="rnd">
            <a:solidFill>
              <a:schemeClr val="bg2">
                <a:lumMod val="75000"/>
              </a:schemeClr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1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1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20"/>
        <c:spPr>
          <a:solidFill>
            <a:schemeClr val="accent1"/>
          </a:solidFill>
          <a:ln w="28575" cap="rnd">
            <a:noFill/>
            <a:round/>
          </a:ln>
          <a:effectLst/>
        </c:spPr>
        <c:marker>
          <c:symbol val="none"/>
        </c:marker>
      </c:pivotFmt>
      <c:pivotFmt>
        <c:idx val="221"/>
        <c:marker>
          <c:spPr>
            <a:solidFill>
              <a:schemeClr val="accent1"/>
            </a:solidFill>
            <a:ln w="9525">
              <a:noFill/>
            </a:ln>
            <a:effectLst/>
          </c:spPr>
        </c:marker>
      </c:pivotFmt>
      <c:pivotFmt>
        <c:idx val="22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2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24"/>
        <c:spPr>
          <a:solidFill>
            <a:schemeClr val="accent1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</c:pivotFmt>
      <c:pivotFmt>
        <c:idx val="225"/>
        <c:spPr>
          <a:solidFill>
            <a:schemeClr val="accent1"/>
          </a:solidFill>
          <a:ln w="28575" cap="rnd">
            <a:noFill/>
            <a:round/>
          </a:ln>
          <a:effectLst/>
        </c:spPr>
        <c:marker>
          <c:symbol val="none"/>
        </c:marker>
      </c:pivotFmt>
      <c:pivotFmt>
        <c:idx val="22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2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2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2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3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3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3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3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3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3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3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3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3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3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40"/>
        <c:spPr>
          <a:solidFill>
            <a:schemeClr val="accent1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</c:pivotFmt>
      <c:pivotFmt>
        <c:idx val="24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4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4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44"/>
      </c:pivotFmt>
      <c:pivotFmt>
        <c:idx val="245"/>
        <c:spPr>
          <a:solidFill>
            <a:schemeClr val="accent1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</c:pivotFmt>
      <c:pivotFmt>
        <c:idx val="246"/>
        <c:spPr>
          <a:solidFill>
            <a:schemeClr val="accent1"/>
          </a:solidFill>
          <a:ln w="28575" cap="rnd">
            <a:noFill/>
            <a:round/>
          </a:ln>
          <a:effectLst/>
        </c:spPr>
        <c:marker>
          <c:symbol val="none"/>
        </c:marker>
      </c:pivotFmt>
      <c:pivotFmt>
        <c:idx val="24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4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4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5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5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5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53"/>
        <c:spPr>
          <a:solidFill>
            <a:schemeClr val="accent1"/>
          </a:solidFill>
          <a:ln w="25400" cap="rnd">
            <a:solidFill>
              <a:schemeClr val="accent5"/>
            </a:solidFill>
            <a:round/>
          </a:ln>
          <a:effectLst/>
        </c:spPr>
        <c:marker>
          <c:symbol val="none"/>
        </c:marker>
      </c:pivotFmt>
      <c:pivotFmt>
        <c:idx val="25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5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56"/>
        <c:spPr>
          <a:solidFill>
            <a:schemeClr val="accent1"/>
          </a:solidFill>
          <a:ln w="28575" cap="rnd">
            <a:solidFill>
              <a:schemeClr val="accent5"/>
            </a:solidFill>
            <a:round/>
          </a:ln>
          <a:effectLst/>
        </c:spPr>
        <c:marker>
          <c:symbol val="none"/>
        </c:marker>
      </c:pivotFmt>
      <c:pivotFmt>
        <c:idx val="25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58"/>
        <c:spPr>
          <a:solidFill>
            <a:schemeClr val="accent1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</c:pivotFmt>
      <c:pivotFmt>
        <c:idx val="259"/>
        <c:spPr>
          <a:solidFill>
            <a:schemeClr val="accent1"/>
          </a:solidFill>
          <a:ln w="28575" cap="rnd">
            <a:noFill/>
            <a:round/>
          </a:ln>
          <a:effectLst/>
        </c:spPr>
        <c:marker>
          <c:symbol val="none"/>
        </c:marker>
      </c:pivotFmt>
      <c:pivotFmt>
        <c:idx val="26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6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6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6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6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6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6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67"/>
        <c:spPr>
          <a:solidFill>
            <a:schemeClr val="accent1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</c:pivotFmt>
      <c:pivotFmt>
        <c:idx val="26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6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70"/>
        <c:spPr>
          <a:solidFill>
            <a:schemeClr val="accent1"/>
          </a:solidFill>
          <a:ln w="28575" cap="rnd">
            <a:solidFill>
              <a:schemeClr val="accent5"/>
            </a:solidFill>
            <a:round/>
          </a:ln>
          <a:effectLst/>
        </c:spPr>
        <c:marker>
          <c:symbol val="none"/>
        </c:marker>
      </c:pivotFmt>
      <c:pivotFmt>
        <c:idx val="27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7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7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7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7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76"/>
        <c:spPr>
          <a:solidFill>
            <a:schemeClr val="accent1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</c:pivotFmt>
      <c:pivotFmt>
        <c:idx val="27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7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7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80"/>
        <c:spPr>
          <a:solidFill>
            <a:schemeClr val="accent1"/>
          </a:solidFill>
          <a:ln w="28575" cap="rnd">
            <a:noFill/>
            <a:round/>
          </a:ln>
          <a:effectLst/>
        </c:spPr>
        <c:marker>
          <c:symbol val="none"/>
        </c:marker>
      </c:pivotFmt>
      <c:pivotFmt>
        <c:idx val="28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8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83"/>
        <c:spPr>
          <a:solidFill>
            <a:schemeClr val="accent1"/>
          </a:solidFill>
          <a:ln w="28575" cap="rnd">
            <a:solidFill>
              <a:srgbClr val="4A7FB0"/>
            </a:solidFill>
            <a:round/>
          </a:ln>
          <a:effectLst/>
        </c:spPr>
        <c:marker>
          <c:symbol val="none"/>
        </c:marker>
      </c:pivotFmt>
      <c:pivotFmt>
        <c:idx val="28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8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8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8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8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89"/>
        <c:spPr>
          <a:solidFill>
            <a:schemeClr val="accent1"/>
          </a:solidFill>
          <a:ln w="28575" cap="rnd">
            <a:solidFill>
              <a:srgbClr val="7030A0"/>
            </a:solidFill>
            <a:round/>
          </a:ln>
          <a:effectLst/>
        </c:spPr>
        <c:marker>
          <c:symbol val="none"/>
        </c:marker>
      </c:pivotFmt>
      <c:pivotFmt>
        <c:idx val="29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9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9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9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9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95"/>
        <c:spPr>
          <a:solidFill>
            <a:schemeClr val="accent1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none"/>
        </c:marker>
      </c:pivotFmt>
      <c:pivotFmt>
        <c:idx val="29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9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9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9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0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01"/>
        <c:spPr>
          <a:solidFill>
            <a:schemeClr val="accent1"/>
          </a:solidFill>
          <a:ln w="28575" cap="rnd">
            <a:solidFill>
              <a:schemeClr val="accent5"/>
            </a:solidFill>
            <a:round/>
          </a:ln>
          <a:effectLst/>
        </c:spPr>
        <c:marker>
          <c:symbol val="none"/>
        </c:marker>
      </c:pivotFmt>
      <c:pivotFmt>
        <c:idx val="30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0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04"/>
        <c:spPr>
          <a:solidFill>
            <a:schemeClr val="accent1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</c:pivotFmt>
      <c:pivotFmt>
        <c:idx val="305"/>
        <c:spPr>
          <a:solidFill>
            <a:schemeClr val="accent1"/>
          </a:solidFill>
          <a:ln w="28575" cap="rnd">
            <a:noFill/>
            <a:round/>
          </a:ln>
          <a:effectLst/>
        </c:spPr>
        <c:marker>
          <c:symbol val="none"/>
        </c:marker>
      </c:pivotFmt>
      <c:pivotFmt>
        <c:idx val="30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0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0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0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1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1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1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13"/>
        <c:spPr>
          <a:solidFill>
            <a:schemeClr val="accent1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</c:pivotFmt>
      <c:pivotFmt>
        <c:idx val="314"/>
        <c:spPr>
          <a:solidFill>
            <a:schemeClr val="accent1"/>
          </a:solidFill>
          <a:ln w="28575" cap="rnd">
            <a:solidFill>
              <a:schemeClr val="bg1"/>
            </a:solidFill>
            <a:round/>
          </a:ln>
          <a:effectLst/>
        </c:spPr>
        <c:marker>
          <c:symbol val="none"/>
        </c:marker>
      </c:pivotFmt>
      <c:pivotFmt>
        <c:idx val="31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1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1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1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1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20"/>
        <c:spPr>
          <a:solidFill>
            <a:schemeClr val="accent1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</c:pivotFmt>
      <c:pivotFmt>
        <c:idx val="321"/>
        <c:spPr>
          <a:solidFill>
            <a:schemeClr val="accent1"/>
          </a:solidFill>
          <a:ln w="28575" cap="rnd">
            <a:solidFill>
              <a:schemeClr val="bg1"/>
            </a:solidFill>
            <a:round/>
          </a:ln>
          <a:effectLst/>
        </c:spPr>
        <c:marker>
          <c:symbol val="none"/>
        </c:marker>
      </c:pivotFmt>
      <c:pivotFmt>
        <c:idx val="32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2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24"/>
        <c:spPr>
          <a:solidFill>
            <a:schemeClr val="accent1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</c:pivotFmt>
      <c:pivotFmt>
        <c:idx val="325"/>
        <c:spPr>
          <a:solidFill>
            <a:schemeClr val="accent1"/>
          </a:solidFill>
          <a:ln w="28575" cap="rnd">
            <a:solidFill>
              <a:schemeClr val="bg1"/>
            </a:solidFill>
            <a:round/>
          </a:ln>
          <a:effectLst/>
        </c:spPr>
        <c:marker>
          <c:symbol val="none"/>
        </c:marker>
      </c:pivotFmt>
      <c:pivotFmt>
        <c:idx val="32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2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5.5879829295278523E-2"/>
          <c:y val="0.1830845579885812"/>
          <c:w val="0.92618762681083455"/>
          <c:h val="0.5389770790167715"/>
        </c:manualLayout>
      </c:layout>
      <c:lineChart>
        <c:grouping val="standard"/>
        <c:varyColors val="0"/>
        <c:ser>
          <c:idx val="0"/>
          <c:order val="0"/>
          <c:tx>
            <c:strRef>
              <c:f>'[TRAFFIC_OUTLOOK_COMPARISON_20211025 (1).xlsx]Chart_Lines'!$B$1</c:f>
              <c:strCache>
                <c:ptCount val="1"/>
                <c:pt idx="0">
                  <c:v>FPL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'[TRAFFIC_OUTLOOK_COMPARISON_20211025 (1).xlsx]Chart_Lines'!$B$1</c:f>
              <c:strCache>
                <c:ptCount val="77"/>
                <c:pt idx="0">
                  <c:v>27.09.2021</c:v>
                </c:pt>
                <c:pt idx="1">
                  <c:v>28.09.2021</c:v>
                </c:pt>
                <c:pt idx="2">
                  <c:v>29.09.2021</c:v>
                </c:pt>
                <c:pt idx="3">
                  <c:v>30.09.2021</c:v>
                </c:pt>
                <c:pt idx="4">
                  <c:v>01.10.2021</c:v>
                </c:pt>
                <c:pt idx="5">
                  <c:v>02.10.2021</c:v>
                </c:pt>
                <c:pt idx="6">
                  <c:v>03.10.2021</c:v>
                </c:pt>
                <c:pt idx="7">
                  <c:v>04.10.2021</c:v>
                </c:pt>
                <c:pt idx="8">
                  <c:v>05.10.2021</c:v>
                </c:pt>
                <c:pt idx="9">
                  <c:v>06.10.2021</c:v>
                </c:pt>
                <c:pt idx="10">
                  <c:v>07.10.2021</c:v>
                </c:pt>
                <c:pt idx="11">
                  <c:v>08.10.2021</c:v>
                </c:pt>
                <c:pt idx="12">
                  <c:v>09.10.2021</c:v>
                </c:pt>
                <c:pt idx="13">
                  <c:v>10.10.2021</c:v>
                </c:pt>
                <c:pt idx="14">
                  <c:v>11.10.2021</c:v>
                </c:pt>
                <c:pt idx="15">
                  <c:v>12.10.2021</c:v>
                </c:pt>
                <c:pt idx="16">
                  <c:v>13.10.2021</c:v>
                </c:pt>
                <c:pt idx="17">
                  <c:v>14.10.2021</c:v>
                </c:pt>
                <c:pt idx="18">
                  <c:v>15.10.2021</c:v>
                </c:pt>
                <c:pt idx="19">
                  <c:v>16.10.2021</c:v>
                </c:pt>
                <c:pt idx="20">
                  <c:v>17.10.2021</c:v>
                </c:pt>
                <c:pt idx="21">
                  <c:v>18.10.2021</c:v>
                </c:pt>
                <c:pt idx="22">
                  <c:v>19.10.2021</c:v>
                </c:pt>
                <c:pt idx="23">
                  <c:v>20.10.2021</c:v>
                </c:pt>
                <c:pt idx="24">
                  <c:v>21.10.2021</c:v>
                </c:pt>
                <c:pt idx="25">
                  <c:v>22.10.2021</c:v>
                </c:pt>
                <c:pt idx="26">
                  <c:v>23.10.2021</c:v>
                </c:pt>
                <c:pt idx="27">
                  <c:v>24.10.2021</c:v>
                </c:pt>
                <c:pt idx="28">
                  <c:v>25.10.2021</c:v>
                </c:pt>
                <c:pt idx="29">
                  <c:v>26.10.2021</c:v>
                </c:pt>
                <c:pt idx="30">
                  <c:v>27.10.2021</c:v>
                </c:pt>
                <c:pt idx="31">
                  <c:v>28.10.2021</c:v>
                </c:pt>
                <c:pt idx="32">
                  <c:v>29.10.2021</c:v>
                </c:pt>
                <c:pt idx="33">
                  <c:v>30.10.2021</c:v>
                </c:pt>
                <c:pt idx="34">
                  <c:v>31.10.2021</c:v>
                </c:pt>
                <c:pt idx="35">
                  <c:v>01.11.2021</c:v>
                </c:pt>
                <c:pt idx="36">
                  <c:v>02.11.2021</c:v>
                </c:pt>
                <c:pt idx="37">
                  <c:v>03.11.2021</c:v>
                </c:pt>
                <c:pt idx="38">
                  <c:v>04.11.2021</c:v>
                </c:pt>
                <c:pt idx="39">
                  <c:v>05.11.2021</c:v>
                </c:pt>
                <c:pt idx="40">
                  <c:v>06.11.2021</c:v>
                </c:pt>
                <c:pt idx="41">
                  <c:v>07.11.2021</c:v>
                </c:pt>
                <c:pt idx="42">
                  <c:v>08.11.2021</c:v>
                </c:pt>
                <c:pt idx="43">
                  <c:v>09.11.2021</c:v>
                </c:pt>
                <c:pt idx="44">
                  <c:v>10.11.2021</c:v>
                </c:pt>
                <c:pt idx="45">
                  <c:v>11.11.2021</c:v>
                </c:pt>
                <c:pt idx="46">
                  <c:v>12.11.2021</c:v>
                </c:pt>
                <c:pt idx="47">
                  <c:v>13.11.2021</c:v>
                </c:pt>
                <c:pt idx="48">
                  <c:v>14.11.2021</c:v>
                </c:pt>
                <c:pt idx="49">
                  <c:v>15.11.2021</c:v>
                </c:pt>
                <c:pt idx="50">
                  <c:v>16.11.2021</c:v>
                </c:pt>
                <c:pt idx="51">
                  <c:v>17.11.2021</c:v>
                </c:pt>
                <c:pt idx="52">
                  <c:v>18.11.2021</c:v>
                </c:pt>
                <c:pt idx="53">
                  <c:v>19.11.2021</c:v>
                </c:pt>
                <c:pt idx="54">
                  <c:v>20.11.2021</c:v>
                </c:pt>
                <c:pt idx="55">
                  <c:v>21.11.2021</c:v>
                </c:pt>
                <c:pt idx="56">
                  <c:v>22.11.2021</c:v>
                </c:pt>
                <c:pt idx="57">
                  <c:v>23.11.2021</c:v>
                </c:pt>
                <c:pt idx="58">
                  <c:v>24.11.2021</c:v>
                </c:pt>
                <c:pt idx="59">
                  <c:v>25.11.2021</c:v>
                </c:pt>
                <c:pt idx="60">
                  <c:v>26.11.2021</c:v>
                </c:pt>
                <c:pt idx="61">
                  <c:v>27.11.2021</c:v>
                </c:pt>
                <c:pt idx="62">
                  <c:v>28.11.2021</c:v>
                </c:pt>
                <c:pt idx="63">
                  <c:v>29.11.2021</c:v>
                </c:pt>
                <c:pt idx="64">
                  <c:v>30.11.2021</c:v>
                </c:pt>
                <c:pt idx="65">
                  <c:v>01.12.2021</c:v>
                </c:pt>
                <c:pt idx="66">
                  <c:v>02.12.2021</c:v>
                </c:pt>
                <c:pt idx="67">
                  <c:v>03.12.2021</c:v>
                </c:pt>
                <c:pt idx="68">
                  <c:v>04.12.2021</c:v>
                </c:pt>
                <c:pt idx="69">
                  <c:v>05.12.2021</c:v>
                </c:pt>
                <c:pt idx="70">
                  <c:v>06.12.2021</c:v>
                </c:pt>
                <c:pt idx="71">
                  <c:v>07.12.2021</c:v>
                </c:pt>
                <c:pt idx="72">
                  <c:v>08.12.2021</c:v>
                </c:pt>
                <c:pt idx="73">
                  <c:v>09.12.2021</c:v>
                </c:pt>
                <c:pt idx="74">
                  <c:v>10.12.2021</c:v>
                </c:pt>
                <c:pt idx="75">
                  <c:v>11.12.2021</c:v>
                </c:pt>
                <c:pt idx="76">
                  <c:v>12.12.2021</c:v>
                </c:pt>
              </c:strCache>
            </c:strRef>
          </c:cat>
          <c:val>
            <c:numRef>
              <c:f>'[TRAFFIC_OUTLOOK_COMPARISON_20211025 (1).xlsx]Chart_Lines'!$B$1</c:f>
              <c:numCache>
                <c:formatCode>General</c:formatCode>
                <c:ptCount val="77"/>
                <c:pt idx="0">
                  <c:v>1465</c:v>
                </c:pt>
                <c:pt idx="1">
                  <c:v>1263</c:v>
                </c:pt>
                <c:pt idx="2">
                  <c:v>1348</c:v>
                </c:pt>
                <c:pt idx="3">
                  <c:v>1461</c:v>
                </c:pt>
                <c:pt idx="4">
                  <c:v>1673</c:v>
                </c:pt>
                <c:pt idx="5">
                  <c:v>1432</c:v>
                </c:pt>
                <c:pt idx="6">
                  <c:v>1579</c:v>
                </c:pt>
                <c:pt idx="7">
                  <c:v>1500</c:v>
                </c:pt>
                <c:pt idx="8">
                  <c:v>1262</c:v>
                </c:pt>
                <c:pt idx="9">
                  <c:v>1359</c:v>
                </c:pt>
                <c:pt idx="10">
                  <c:v>1437</c:v>
                </c:pt>
                <c:pt idx="11">
                  <c:v>1592</c:v>
                </c:pt>
                <c:pt idx="12">
                  <c:v>1442</c:v>
                </c:pt>
                <c:pt idx="13">
                  <c:v>1530</c:v>
                </c:pt>
                <c:pt idx="14">
                  <c:v>1492</c:v>
                </c:pt>
                <c:pt idx="15">
                  <c:v>1349</c:v>
                </c:pt>
                <c:pt idx="16">
                  <c:v>1369</c:v>
                </c:pt>
                <c:pt idx="17">
                  <c:v>1412</c:v>
                </c:pt>
                <c:pt idx="18">
                  <c:v>1615</c:v>
                </c:pt>
                <c:pt idx="19">
                  <c:v>1407</c:v>
                </c:pt>
                <c:pt idx="20">
                  <c:v>1535</c:v>
                </c:pt>
                <c:pt idx="21">
                  <c:v>1497</c:v>
                </c:pt>
                <c:pt idx="22">
                  <c:v>1288</c:v>
                </c:pt>
                <c:pt idx="23">
                  <c:v>1244</c:v>
                </c:pt>
                <c:pt idx="24">
                  <c:v>1388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22-4E9C-8BD0-161FAACDCF4C}"/>
            </c:ext>
          </c:extLst>
        </c:ser>
        <c:ser>
          <c:idx val="1"/>
          <c:order val="1"/>
          <c:tx>
            <c:strRef>
              <c:f>'[TRAFFIC_OUTLOOK_COMPARISON_20211025 (1).xlsx]Chart_Lines'!$B$1</c:f>
              <c:strCache>
                <c:ptCount val="1"/>
                <c:pt idx="0">
                  <c:v> </c:v>
                </c:pt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cat>
            <c:strRef>
              <c:f>'[TRAFFIC_OUTLOOK_COMPARISON_20211025 (1).xlsx]Chart_Lines'!$B$1</c:f>
              <c:strCache>
                <c:ptCount val="77"/>
                <c:pt idx="0">
                  <c:v>27.09.2021</c:v>
                </c:pt>
                <c:pt idx="1">
                  <c:v>28.09.2021</c:v>
                </c:pt>
                <c:pt idx="2">
                  <c:v>29.09.2021</c:v>
                </c:pt>
                <c:pt idx="3">
                  <c:v>30.09.2021</c:v>
                </c:pt>
                <c:pt idx="4">
                  <c:v>01.10.2021</c:v>
                </c:pt>
                <c:pt idx="5">
                  <c:v>02.10.2021</c:v>
                </c:pt>
                <c:pt idx="6">
                  <c:v>03.10.2021</c:v>
                </c:pt>
                <c:pt idx="7">
                  <c:v>04.10.2021</c:v>
                </c:pt>
                <c:pt idx="8">
                  <c:v>05.10.2021</c:v>
                </c:pt>
                <c:pt idx="9">
                  <c:v>06.10.2021</c:v>
                </c:pt>
                <c:pt idx="10">
                  <c:v>07.10.2021</c:v>
                </c:pt>
                <c:pt idx="11">
                  <c:v>08.10.2021</c:v>
                </c:pt>
                <c:pt idx="12">
                  <c:v>09.10.2021</c:v>
                </c:pt>
                <c:pt idx="13">
                  <c:v>10.10.2021</c:v>
                </c:pt>
                <c:pt idx="14">
                  <c:v>11.10.2021</c:v>
                </c:pt>
                <c:pt idx="15">
                  <c:v>12.10.2021</c:v>
                </c:pt>
                <c:pt idx="16">
                  <c:v>13.10.2021</c:v>
                </c:pt>
                <c:pt idx="17">
                  <c:v>14.10.2021</c:v>
                </c:pt>
                <c:pt idx="18">
                  <c:v>15.10.2021</c:v>
                </c:pt>
                <c:pt idx="19">
                  <c:v>16.10.2021</c:v>
                </c:pt>
                <c:pt idx="20">
                  <c:v>17.10.2021</c:v>
                </c:pt>
                <c:pt idx="21">
                  <c:v>18.10.2021</c:v>
                </c:pt>
                <c:pt idx="22">
                  <c:v>19.10.2021</c:v>
                </c:pt>
                <c:pt idx="23">
                  <c:v>20.10.2021</c:v>
                </c:pt>
                <c:pt idx="24">
                  <c:v>21.10.2021</c:v>
                </c:pt>
                <c:pt idx="25">
                  <c:v>22.10.2021</c:v>
                </c:pt>
                <c:pt idx="26">
                  <c:v>23.10.2021</c:v>
                </c:pt>
                <c:pt idx="27">
                  <c:v>24.10.2021</c:v>
                </c:pt>
                <c:pt idx="28">
                  <c:v>25.10.2021</c:v>
                </c:pt>
                <c:pt idx="29">
                  <c:v>26.10.2021</c:v>
                </c:pt>
                <c:pt idx="30">
                  <c:v>27.10.2021</c:v>
                </c:pt>
                <c:pt idx="31">
                  <c:v>28.10.2021</c:v>
                </c:pt>
                <c:pt idx="32">
                  <c:v>29.10.2021</c:v>
                </c:pt>
                <c:pt idx="33">
                  <c:v>30.10.2021</c:v>
                </c:pt>
                <c:pt idx="34">
                  <c:v>31.10.2021</c:v>
                </c:pt>
                <c:pt idx="35">
                  <c:v>01.11.2021</c:v>
                </c:pt>
                <c:pt idx="36">
                  <c:v>02.11.2021</c:v>
                </c:pt>
                <c:pt idx="37">
                  <c:v>03.11.2021</c:v>
                </c:pt>
                <c:pt idx="38">
                  <c:v>04.11.2021</c:v>
                </c:pt>
                <c:pt idx="39">
                  <c:v>05.11.2021</c:v>
                </c:pt>
                <c:pt idx="40">
                  <c:v>06.11.2021</c:v>
                </c:pt>
                <c:pt idx="41">
                  <c:v>07.11.2021</c:v>
                </c:pt>
                <c:pt idx="42">
                  <c:v>08.11.2021</c:v>
                </c:pt>
                <c:pt idx="43">
                  <c:v>09.11.2021</c:v>
                </c:pt>
                <c:pt idx="44">
                  <c:v>10.11.2021</c:v>
                </c:pt>
                <c:pt idx="45">
                  <c:v>11.11.2021</c:v>
                </c:pt>
                <c:pt idx="46">
                  <c:v>12.11.2021</c:v>
                </c:pt>
                <c:pt idx="47">
                  <c:v>13.11.2021</c:v>
                </c:pt>
                <c:pt idx="48">
                  <c:v>14.11.2021</c:v>
                </c:pt>
                <c:pt idx="49">
                  <c:v>15.11.2021</c:v>
                </c:pt>
                <c:pt idx="50">
                  <c:v>16.11.2021</c:v>
                </c:pt>
                <c:pt idx="51">
                  <c:v>17.11.2021</c:v>
                </c:pt>
                <c:pt idx="52">
                  <c:v>18.11.2021</c:v>
                </c:pt>
                <c:pt idx="53">
                  <c:v>19.11.2021</c:v>
                </c:pt>
                <c:pt idx="54">
                  <c:v>20.11.2021</c:v>
                </c:pt>
                <c:pt idx="55">
                  <c:v>21.11.2021</c:v>
                </c:pt>
                <c:pt idx="56">
                  <c:v>22.11.2021</c:v>
                </c:pt>
                <c:pt idx="57">
                  <c:v>23.11.2021</c:v>
                </c:pt>
                <c:pt idx="58">
                  <c:v>24.11.2021</c:v>
                </c:pt>
                <c:pt idx="59">
                  <c:v>25.11.2021</c:v>
                </c:pt>
                <c:pt idx="60">
                  <c:v>26.11.2021</c:v>
                </c:pt>
                <c:pt idx="61">
                  <c:v>27.11.2021</c:v>
                </c:pt>
                <c:pt idx="62">
                  <c:v>28.11.2021</c:v>
                </c:pt>
                <c:pt idx="63">
                  <c:v>29.11.2021</c:v>
                </c:pt>
                <c:pt idx="64">
                  <c:v>30.11.2021</c:v>
                </c:pt>
                <c:pt idx="65">
                  <c:v>01.12.2021</c:v>
                </c:pt>
                <c:pt idx="66">
                  <c:v>02.12.2021</c:v>
                </c:pt>
                <c:pt idx="67">
                  <c:v>03.12.2021</c:v>
                </c:pt>
                <c:pt idx="68">
                  <c:v>04.12.2021</c:v>
                </c:pt>
                <c:pt idx="69">
                  <c:v>05.12.2021</c:v>
                </c:pt>
                <c:pt idx="70">
                  <c:v>06.12.2021</c:v>
                </c:pt>
                <c:pt idx="71">
                  <c:v>07.12.2021</c:v>
                </c:pt>
                <c:pt idx="72">
                  <c:v>08.12.2021</c:v>
                </c:pt>
                <c:pt idx="73">
                  <c:v>09.12.2021</c:v>
                </c:pt>
                <c:pt idx="74">
                  <c:v>10.12.2021</c:v>
                </c:pt>
                <c:pt idx="75">
                  <c:v>11.12.2021</c:v>
                </c:pt>
                <c:pt idx="76">
                  <c:v>12.12.2021</c:v>
                </c:pt>
              </c:strCache>
            </c:strRef>
          </c:cat>
          <c:val>
            <c:numRef>
              <c:f>'[TRAFFIC_OUTLOOK_COMPARISON_20211025 (1).xlsx]Chart_Lines'!$B$1</c:f>
              <c:numCache>
                <c:formatCode>General</c:formatCode>
                <c:ptCount val="7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B22-4E9C-8BD0-161FAACDCF4C}"/>
            </c:ext>
          </c:extLst>
        </c:ser>
        <c:ser>
          <c:idx val="2"/>
          <c:order val="2"/>
          <c:tx>
            <c:strRef>
              <c:f>'[TRAFFIC_OUTLOOK_COMPARISON_20211025 (1).xlsx]Chart_Lines'!$B$1</c:f>
              <c:strCache>
                <c:ptCount val="1"/>
                <c:pt idx="0">
                  <c:v>SCHEDULES SEP 20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'[TRAFFIC_OUTLOOK_COMPARISON_20211025 (1).xlsx]Chart_Lines'!$B$1</c:f>
              <c:strCache>
                <c:ptCount val="77"/>
                <c:pt idx="0">
                  <c:v>27.09.2021</c:v>
                </c:pt>
                <c:pt idx="1">
                  <c:v>28.09.2021</c:v>
                </c:pt>
                <c:pt idx="2">
                  <c:v>29.09.2021</c:v>
                </c:pt>
                <c:pt idx="3">
                  <c:v>30.09.2021</c:v>
                </c:pt>
                <c:pt idx="4">
                  <c:v>01.10.2021</c:v>
                </c:pt>
                <c:pt idx="5">
                  <c:v>02.10.2021</c:v>
                </c:pt>
                <c:pt idx="6">
                  <c:v>03.10.2021</c:v>
                </c:pt>
                <c:pt idx="7">
                  <c:v>04.10.2021</c:v>
                </c:pt>
                <c:pt idx="8">
                  <c:v>05.10.2021</c:v>
                </c:pt>
                <c:pt idx="9">
                  <c:v>06.10.2021</c:v>
                </c:pt>
                <c:pt idx="10">
                  <c:v>07.10.2021</c:v>
                </c:pt>
                <c:pt idx="11">
                  <c:v>08.10.2021</c:v>
                </c:pt>
                <c:pt idx="12">
                  <c:v>09.10.2021</c:v>
                </c:pt>
                <c:pt idx="13">
                  <c:v>10.10.2021</c:v>
                </c:pt>
                <c:pt idx="14">
                  <c:v>11.10.2021</c:v>
                </c:pt>
                <c:pt idx="15">
                  <c:v>12.10.2021</c:v>
                </c:pt>
                <c:pt idx="16">
                  <c:v>13.10.2021</c:v>
                </c:pt>
                <c:pt idx="17">
                  <c:v>14.10.2021</c:v>
                </c:pt>
                <c:pt idx="18">
                  <c:v>15.10.2021</c:v>
                </c:pt>
                <c:pt idx="19">
                  <c:v>16.10.2021</c:v>
                </c:pt>
                <c:pt idx="20">
                  <c:v>17.10.2021</c:v>
                </c:pt>
                <c:pt idx="21">
                  <c:v>18.10.2021</c:v>
                </c:pt>
                <c:pt idx="22">
                  <c:v>19.10.2021</c:v>
                </c:pt>
                <c:pt idx="23">
                  <c:v>20.10.2021</c:v>
                </c:pt>
                <c:pt idx="24">
                  <c:v>21.10.2021</c:v>
                </c:pt>
                <c:pt idx="25">
                  <c:v>22.10.2021</c:v>
                </c:pt>
                <c:pt idx="26">
                  <c:v>23.10.2021</c:v>
                </c:pt>
                <c:pt idx="27">
                  <c:v>24.10.2021</c:v>
                </c:pt>
                <c:pt idx="28">
                  <c:v>25.10.2021</c:v>
                </c:pt>
                <c:pt idx="29">
                  <c:v>26.10.2021</c:v>
                </c:pt>
                <c:pt idx="30">
                  <c:v>27.10.2021</c:v>
                </c:pt>
                <c:pt idx="31">
                  <c:v>28.10.2021</c:v>
                </c:pt>
                <c:pt idx="32">
                  <c:v>29.10.2021</c:v>
                </c:pt>
                <c:pt idx="33">
                  <c:v>30.10.2021</c:v>
                </c:pt>
                <c:pt idx="34">
                  <c:v>31.10.2021</c:v>
                </c:pt>
                <c:pt idx="35">
                  <c:v>01.11.2021</c:v>
                </c:pt>
                <c:pt idx="36">
                  <c:v>02.11.2021</c:v>
                </c:pt>
                <c:pt idx="37">
                  <c:v>03.11.2021</c:v>
                </c:pt>
                <c:pt idx="38">
                  <c:v>04.11.2021</c:v>
                </c:pt>
                <c:pt idx="39">
                  <c:v>05.11.2021</c:v>
                </c:pt>
                <c:pt idx="40">
                  <c:v>06.11.2021</c:v>
                </c:pt>
                <c:pt idx="41">
                  <c:v>07.11.2021</c:v>
                </c:pt>
                <c:pt idx="42">
                  <c:v>08.11.2021</c:v>
                </c:pt>
                <c:pt idx="43">
                  <c:v>09.11.2021</c:v>
                </c:pt>
                <c:pt idx="44">
                  <c:v>10.11.2021</c:v>
                </c:pt>
                <c:pt idx="45">
                  <c:v>11.11.2021</c:v>
                </c:pt>
                <c:pt idx="46">
                  <c:v>12.11.2021</c:v>
                </c:pt>
                <c:pt idx="47">
                  <c:v>13.11.2021</c:v>
                </c:pt>
                <c:pt idx="48">
                  <c:v>14.11.2021</c:v>
                </c:pt>
                <c:pt idx="49">
                  <c:v>15.11.2021</c:v>
                </c:pt>
                <c:pt idx="50">
                  <c:v>16.11.2021</c:v>
                </c:pt>
                <c:pt idx="51">
                  <c:v>17.11.2021</c:v>
                </c:pt>
                <c:pt idx="52">
                  <c:v>18.11.2021</c:v>
                </c:pt>
                <c:pt idx="53">
                  <c:v>19.11.2021</c:v>
                </c:pt>
                <c:pt idx="54">
                  <c:v>20.11.2021</c:v>
                </c:pt>
                <c:pt idx="55">
                  <c:v>21.11.2021</c:v>
                </c:pt>
                <c:pt idx="56">
                  <c:v>22.11.2021</c:v>
                </c:pt>
                <c:pt idx="57">
                  <c:v>23.11.2021</c:v>
                </c:pt>
                <c:pt idx="58">
                  <c:v>24.11.2021</c:v>
                </c:pt>
                <c:pt idx="59">
                  <c:v>25.11.2021</c:v>
                </c:pt>
                <c:pt idx="60">
                  <c:v>26.11.2021</c:v>
                </c:pt>
                <c:pt idx="61">
                  <c:v>27.11.2021</c:v>
                </c:pt>
                <c:pt idx="62">
                  <c:v>28.11.2021</c:v>
                </c:pt>
                <c:pt idx="63">
                  <c:v>29.11.2021</c:v>
                </c:pt>
                <c:pt idx="64">
                  <c:v>30.11.2021</c:v>
                </c:pt>
                <c:pt idx="65">
                  <c:v>01.12.2021</c:v>
                </c:pt>
                <c:pt idx="66">
                  <c:v>02.12.2021</c:v>
                </c:pt>
                <c:pt idx="67">
                  <c:v>03.12.2021</c:v>
                </c:pt>
                <c:pt idx="68">
                  <c:v>04.12.2021</c:v>
                </c:pt>
                <c:pt idx="69">
                  <c:v>05.12.2021</c:v>
                </c:pt>
                <c:pt idx="70">
                  <c:v>06.12.2021</c:v>
                </c:pt>
                <c:pt idx="71">
                  <c:v>07.12.2021</c:v>
                </c:pt>
                <c:pt idx="72">
                  <c:v>08.12.2021</c:v>
                </c:pt>
                <c:pt idx="73">
                  <c:v>09.12.2021</c:v>
                </c:pt>
                <c:pt idx="74">
                  <c:v>10.12.2021</c:v>
                </c:pt>
                <c:pt idx="75">
                  <c:v>11.12.2021</c:v>
                </c:pt>
                <c:pt idx="76">
                  <c:v>12.12.2021</c:v>
                </c:pt>
              </c:strCache>
            </c:strRef>
          </c:cat>
          <c:val>
            <c:numRef>
              <c:f>'[TRAFFIC_OUTLOOK_COMPARISON_20211025 (1).xlsx]Chart_Lines'!$B$1</c:f>
              <c:numCache>
                <c:formatCode>General</c:formatCode>
                <c:ptCount val="77"/>
                <c:pt idx="0">
                  <c:v>1542</c:v>
                </c:pt>
                <c:pt idx="1">
                  <c:v>1324</c:v>
                </c:pt>
                <c:pt idx="2">
                  <c:v>1425</c:v>
                </c:pt>
                <c:pt idx="3">
                  <c:v>1535</c:v>
                </c:pt>
                <c:pt idx="4">
                  <c:v>1714</c:v>
                </c:pt>
                <c:pt idx="5">
                  <c:v>1535</c:v>
                </c:pt>
                <c:pt idx="6">
                  <c:v>1637</c:v>
                </c:pt>
                <c:pt idx="7">
                  <c:v>1549</c:v>
                </c:pt>
                <c:pt idx="8">
                  <c:v>1333</c:v>
                </c:pt>
                <c:pt idx="9">
                  <c:v>1425</c:v>
                </c:pt>
                <c:pt idx="10">
                  <c:v>1542</c:v>
                </c:pt>
                <c:pt idx="11">
                  <c:v>1669</c:v>
                </c:pt>
                <c:pt idx="12">
                  <c:v>1554</c:v>
                </c:pt>
                <c:pt idx="13">
                  <c:v>1629</c:v>
                </c:pt>
                <c:pt idx="14">
                  <c:v>1547</c:v>
                </c:pt>
                <c:pt idx="15">
                  <c:v>1356</c:v>
                </c:pt>
                <c:pt idx="16">
                  <c:v>1427</c:v>
                </c:pt>
                <c:pt idx="17">
                  <c:v>1539</c:v>
                </c:pt>
                <c:pt idx="18">
                  <c:v>1677</c:v>
                </c:pt>
                <c:pt idx="19">
                  <c:v>1543</c:v>
                </c:pt>
                <c:pt idx="20">
                  <c:v>1629</c:v>
                </c:pt>
                <c:pt idx="21">
                  <c:v>1557</c:v>
                </c:pt>
                <c:pt idx="22">
                  <c:v>1353</c:v>
                </c:pt>
                <c:pt idx="23">
                  <c:v>1444</c:v>
                </c:pt>
                <c:pt idx="24">
                  <c:v>1561</c:v>
                </c:pt>
                <c:pt idx="25">
                  <c:v>1712</c:v>
                </c:pt>
                <c:pt idx="26">
                  <c:v>1556</c:v>
                </c:pt>
                <c:pt idx="27">
                  <c:v>1643</c:v>
                </c:pt>
                <c:pt idx="28">
                  <c:v>1561</c:v>
                </c:pt>
                <c:pt idx="29">
                  <c:v>1350</c:v>
                </c:pt>
                <c:pt idx="30">
                  <c:v>1442</c:v>
                </c:pt>
                <c:pt idx="31">
                  <c:v>1561</c:v>
                </c:pt>
                <c:pt idx="32">
                  <c:v>1683</c:v>
                </c:pt>
                <c:pt idx="33">
                  <c:v>1529</c:v>
                </c:pt>
                <c:pt idx="34">
                  <c:v>1644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B22-4E9C-8BD0-161FAACDCF4C}"/>
            </c:ext>
          </c:extLst>
        </c:ser>
        <c:ser>
          <c:idx val="3"/>
          <c:order val="3"/>
          <c:tx>
            <c:strRef>
              <c:f>'[TRAFFIC_OUTLOOK_COMPARISON_20211025 (1).xlsx]Chart_Lines'!$B$1</c:f>
              <c:strCache>
                <c:ptCount val="1"/>
                <c:pt idx="0">
                  <c:v>SCHEDULES OCT 25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'[TRAFFIC_OUTLOOK_COMPARISON_20211025 (1).xlsx]Chart_Lines'!$B$1</c:f>
              <c:strCache>
                <c:ptCount val="77"/>
                <c:pt idx="0">
                  <c:v>27.09.2021</c:v>
                </c:pt>
                <c:pt idx="1">
                  <c:v>28.09.2021</c:v>
                </c:pt>
                <c:pt idx="2">
                  <c:v>29.09.2021</c:v>
                </c:pt>
                <c:pt idx="3">
                  <c:v>30.09.2021</c:v>
                </c:pt>
                <c:pt idx="4">
                  <c:v>01.10.2021</c:v>
                </c:pt>
                <c:pt idx="5">
                  <c:v>02.10.2021</c:v>
                </c:pt>
                <c:pt idx="6">
                  <c:v>03.10.2021</c:v>
                </c:pt>
                <c:pt idx="7">
                  <c:v>04.10.2021</c:v>
                </c:pt>
                <c:pt idx="8">
                  <c:v>05.10.2021</c:v>
                </c:pt>
                <c:pt idx="9">
                  <c:v>06.10.2021</c:v>
                </c:pt>
                <c:pt idx="10">
                  <c:v>07.10.2021</c:v>
                </c:pt>
                <c:pt idx="11">
                  <c:v>08.10.2021</c:v>
                </c:pt>
                <c:pt idx="12">
                  <c:v>09.10.2021</c:v>
                </c:pt>
                <c:pt idx="13">
                  <c:v>10.10.2021</c:v>
                </c:pt>
                <c:pt idx="14">
                  <c:v>11.10.2021</c:v>
                </c:pt>
                <c:pt idx="15">
                  <c:v>12.10.2021</c:v>
                </c:pt>
                <c:pt idx="16">
                  <c:v>13.10.2021</c:v>
                </c:pt>
                <c:pt idx="17">
                  <c:v>14.10.2021</c:v>
                </c:pt>
                <c:pt idx="18">
                  <c:v>15.10.2021</c:v>
                </c:pt>
                <c:pt idx="19">
                  <c:v>16.10.2021</c:v>
                </c:pt>
                <c:pt idx="20">
                  <c:v>17.10.2021</c:v>
                </c:pt>
                <c:pt idx="21">
                  <c:v>18.10.2021</c:v>
                </c:pt>
                <c:pt idx="22">
                  <c:v>19.10.2021</c:v>
                </c:pt>
                <c:pt idx="23">
                  <c:v>20.10.2021</c:v>
                </c:pt>
                <c:pt idx="24">
                  <c:v>21.10.2021</c:v>
                </c:pt>
                <c:pt idx="25">
                  <c:v>22.10.2021</c:v>
                </c:pt>
                <c:pt idx="26">
                  <c:v>23.10.2021</c:v>
                </c:pt>
                <c:pt idx="27">
                  <c:v>24.10.2021</c:v>
                </c:pt>
                <c:pt idx="28">
                  <c:v>25.10.2021</c:v>
                </c:pt>
                <c:pt idx="29">
                  <c:v>26.10.2021</c:v>
                </c:pt>
                <c:pt idx="30">
                  <c:v>27.10.2021</c:v>
                </c:pt>
                <c:pt idx="31">
                  <c:v>28.10.2021</c:v>
                </c:pt>
                <c:pt idx="32">
                  <c:v>29.10.2021</c:v>
                </c:pt>
                <c:pt idx="33">
                  <c:v>30.10.2021</c:v>
                </c:pt>
                <c:pt idx="34">
                  <c:v>31.10.2021</c:v>
                </c:pt>
                <c:pt idx="35">
                  <c:v>01.11.2021</c:v>
                </c:pt>
                <c:pt idx="36">
                  <c:v>02.11.2021</c:v>
                </c:pt>
                <c:pt idx="37">
                  <c:v>03.11.2021</c:v>
                </c:pt>
                <c:pt idx="38">
                  <c:v>04.11.2021</c:v>
                </c:pt>
                <c:pt idx="39">
                  <c:v>05.11.2021</c:v>
                </c:pt>
                <c:pt idx="40">
                  <c:v>06.11.2021</c:v>
                </c:pt>
                <c:pt idx="41">
                  <c:v>07.11.2021</c:v>
                </c:pt>
                <c:pt idx="42">
                  <c:v>08.11.2021</c:v>
                </c:pt>
                <c:pt idx="43">
                  <c:v>09.11.2021</c:v>
                </c:pt>
                <c:pt idx="44">
                  <c:v>10.11.2021</c:v>
                </c:pt>
                <c:pt idx="45">
                  <c:v>11.11.2021</c:v>
                </c:pt>
                <c:pt idx="46">
                  <c:v>12.11.2021</c:v>
                </c:pt>
                <c:pt idx="47">
                  <c:v>13.11.2021</c:v>
                </c:pt>
                <c:pt idx="48">
                  <c:v>14.11.2021</c:v>
                </c:pt>
                <c:pt idx="49">
                  <c:v>15.11.2021</c:v>
                </c:pt>
                <c:pt idx="50">
                  <c:v>16.11.2021</c:v>
                </c:pt>
                <c:pt idx="51">
                  <c:v>17.11.2021</c:v>
                </c:pt>
                <c:pt idx="52">
                  <c:v>18.11.2021</c:v>
                </c:pt>
                <c:pt idx="53">
                  <c:v>19.11.2021</c:v>
                </c:pt>
                <c:pt idx="54">
                  <c:v>20.11.2021</c:v>
                </c:pt>
                <c:pt idx="55">
                  <c:v>21.11.2021</c:v>
                </c:pt>
                <c:pt idx="56">
                  <c:v>22.11.2021</c:v>
                </c:pt>
                <c:pt idx="57">
                  <c:v>23.11.2021</c:v>
                </c:pt>
                <c:pt idx="58">
                  <c:v>24.11.2021</c:v>
                </c:pt>
                <c:pt idx="59">
                  <c:v>25.11.2021</c:v>
                </c:pt>
                <c:pt idx="60">
                  <c:v>26.11.2021</c:v>
                </c:pt>
                <c:pt idx="61">
                  <c:v>27.11.2021</c:v>
                </c:pt>
                <c:pt idx="62">
                  <c:v>28.11.2021</c:v>
                </c:pt>
                <c:pt idx="63">
                  <c:v>29.11.2021</c:v>
                </c:pt>
                <c:pt idx="64">
                  <c:v>30.11.2021</c:v>
                </c:pt>
                <c:pt idx="65">
                  <c:v>01.12.2021</c:v>
                </c:pt>
                <c:pt idx="66">
                  <c:v>02.12.2021</c:v>
                </c:pt>
                <c:pt idx="67">
                  <c:v>03.12.2021</c:v>
                </c:pt>
                <c:pt idx="68">
                  <c:v>04.12.2021</c:v>
                </c:pt>
                <c:pt idx="69">
                  <c:v>05.12.2021</c:v>
                </c:pt>
                <c:pt idx="70">
                  <c:v>06.12.2021</c:v>
                </c:pt>
                <c:pt idx="71">
                  <c:v>07.12.2021</c:v>
                </c:pt>
                <c:pt idx="72">
                  <c:v>08.12.2021</c:v>
                </c:pt>
                <c:pt idx="73">
                  <c:v>09.12.2021</c:v>
                </c:pt>
                <c:pt idx="74">
                  <c:v>10.12.2021</c:v>
                </c:pt>
                <c:pt idx="75">
                  <c:v>11.12.2021</c:v>
                </c:pt>
                <c:pt idx="76">
                  <c:v>12.12.2021</c:v>
                </c:pt>
              </c:strCache>
            </c:strRef>
          </c:cat>
          <c:val>
            <c:numRef>
              <c:f>'[TRAFFIC_OUTLOOK_COMPARISON_20211025 (1).xlsx]Chart_Lines'!$B$1</c:f>
              <c:numCache>
                <c:formatCode>General</c:formatCode>
                <c:ptCount val="77"/>
                <c:pt idx="35">
                  <c:v>1425</c:v>
                </c:pt>
                <c:pt idx="36">
                  <c:v>1221</c:v>
                </c:pt>
                <c:pt idx="37">
                  <c:v>1244</c:v>
                </c:pt>
                <c:pt idx="38">
                  <c:v>1326</c:v>
                </c:pt>
                <c:pt idx="39">
                  <c:v>1522</c:v>
                </c:pt>
                <c:pt idx="40">
                  <c:v>1270</c:v>
                </c:pt>
                <c:pt idx="41">
                  <c:v>1475</c:v>
                </c:pt>
                <c:pt idx="42">
                  <c:v>1366</c:v>
                </c:pt>
                <c:pt idx="43">
                  <c:v>1183</c:v>
                </c:pt>
                <c:pt idx="44">
                  <c:v>1185</c:v>
                </c:pt>
                <c:pt idx="45">
                  <c:v>1306</c:v>
                </c:pt>
                <c:pt idx="46">
                  <c:v>1466</c:v>
                </c:pt>
                <c:pt idx="47">
                  <c:v>1213</c:v>
                </c:pt>
                <c:pt idx="48">
                  <c:v>1437</c:v>
                </c:pt>
                <c:pt idx="49">
                  <c:v>1352</c:v>
                </c:pt>
                <c:pt idx="50">
                  <c:v>1165</c:v>
                </c:pt>
                <c:pt idx="51">
                  <c:v>1170</c:v>
                </c:pt>
                <c:pt idx="52">
                  <c:v>1276</c:v>
                </c:pt>
                <c:pt idx="53">
                  <c:v>1475</c:v>
                </c:pt>
                <c:pt idx="54">
                  <c:v>1201</c:v>
                </c:pt>
                <c:pt idx="55">
                  <c:v>1412</c:v>
                </c:pt>
                <c:pt idx="56">
                  <c:v>1351</c:v>
                </c:pt>
                <c:pt idx="57">
                  <c:v>1162</c:v>
                </c:pt>
                <c:pt idx="58">
                  <c:v>1180</c:v>
                </c:pt>
                <c:pt idx="59">
                  <c:v>1285</c:v>
                </c:pt>
                <c:pt idx="60">
                  <c:v>1476</c:v>
                </c:pt>
                <c:pt idx="61">
                  <c:v>1211</c:v>
                </c:pt>
                <c:pt idx="62">
                  <c:v>1426</c:v>
                </c:pt>
                <c:pt idx="63">
                  <c:v>1339</c:v>
                </c:pt>
                <c:pt idx="64">
                  <c:v>1157</c:v>
                </c:pt>
                <c:pt idx="65">
                  <c:v>1207</c:v>
                </c:pt>
                <c:pt idx="66">
                  <c:v>1321</c:v>
                </c:pt>
                <c:pt idx="67">
                  <c:v>1526</c:v>
                </c:pt>
                <c:pt idx="68">
                  <c:v>1257</c:v>
                </c:pt>
                <c:pt idx="69">
                  <c:v>1466</c:v>
                </c:pt>
                <c:pt idx="70">
                  <c:v>1395</c:v>
                </c:pt>
                <c:pt idx="71">
                  <c:v>1224</c:v>
                </c:pt>
                <c:pt idx="72">
                  <c:v>1265</c:v>
                </c:pt>
                <c:pt idx="73">
                  <c:v>1367</c:v>
                </c:pt>
                <c:pt idx="74">
                  <c:v>1533</c:v>
                </c:pt>
                <c:pt idx="75">
                  <c:v>1270</c:v>
                </c:pt>
                <c:pt idx="76">
                  <c:v>1467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B22-4E9C-8BD0-161FAACDC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9420408"/>
        <c:axId val="370815568"/>
      </c:lineChart>
      <c:catAx>
        <c:axId val="369420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0815568"/>
        <c:crosses val="autoZero"/>
        <c:auto val="1"/>
        <c:lblAlgn val="ctr"/>
        <c:lblOffset val="100"/>
        <c:tickLblSkip val="2"/>
        <c:noMultiLvlLbl val="0"/>
      </c:catAx>
      <c:valAx>
        <c:axId val="3708155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9420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656492354431576E-2"/>
          <c:y val="0.10891881045147524"/>
          <c:w val="0.85499836823336028"/>
          <c:h val="0.74136901369245034"/>
        </c:manualLayout>
      </c:layout>
      <c:lineChart>
        <c:grouping val="standard"/>
        <c:varyColors val="0"/>
        <c:ser>
          <c:idx val="0"/>
          <c:order val="0"/>
          <c:tx>
            <c:strRef>
              <c:f>'ACI 22-25'!$O$4</c:f>
              <c:strCache>
                <c:ptCount val="1"/>
                <c:pt idx="0">
                  <c:v>ACI-Mid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3403123975477594E-2"/>
                  <c:y val="-4.4138815377603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D26-40F5-AFF8-235FF0381D5F}"/>
                </c:ext>
              </c:extLst>
            </c:dLbl>
            <c:dLbl>
              <c:idx val="2"/>
              <c:layout>
                <c:manualLayout>
                  <c:x val="5.9103950065920547E-3"/>
                  <c:y val="1.56598819603535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D26-40F5-AFF8-235FF0381D5F}"/>
                </c:ext>
              </c:extLst>
            </c:dLbl>
            <c:dLbl>
              <c:idx val="3"/>
              <c:layout>
                <c:manualLayout>
                  <c:x val="1.6969256940721573E-4"/>
                  <c:y val="1.815149434943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D26-40F5-AFF8-235FF0381D5F}"/>
                </c:ext>
              </c:extLst>
            </c:dLbl>
            <c:dLbl>
              <c:idx val="4"/>
              <c:layout>
                <c:manualLayout>
                  <c:x val="-3.9670914609180753E-3"/>
                  <c:y val="-1.42394667086251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207-49A5-BE09-26713BF410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'ACI 22-25'!$L$7:$L$11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'ACI 22-25'!$O$7:$O$11</c:f>
              <c:numCache>
                <c:formatCode>0%</c:formatCode>
                <c:ptCount val="5"/>
                <c:pt idx="0">
                  <c:v>-0.64</c:v>
                </c:pt>
                <c:pt idx="1">
                  <c:v>-0.36</c:v>
                </c:pt>
                <c:pt idx="2">
                  <c:v>-0.15</c:v>
                </c:pt>
                <c:pt idx="3">
                  <c:v>-0.05</c:v>
                </c:pt>
                <c:pt idx="4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AD26-40F5-AFF8-235FF0381D5F}"/>
            </c:ext>
          </c:extLst>
        </c:ser>
        <c:ser>
          <c:idx val="1"/>
          <c:order val="1"/>
          <c:tx>
            <c:strRef>
              <c:f>'ACI 22-25'!$N$4</c:f>
              <c:strCache>
                <c:ptCount val="1"/>
                <c:pt idx="0">
                  <c:v>ACI-Low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'ACI 22-25'!$L$7:$L$11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'ACI 22-25'!$N$7:$N$11</c:f>
              <c:numCache>
                <c:formatCode>0%</c:formatCode>
                <c:ptCount val="5"/>
                <c:pt idx="0">
                  <c:v>-0.72</c:v>
                </c:pt>
                <c:pt idx="1">
                  <c:v>-0.52</c:v>
                </c:pt>
                <c:pt idx="2">
                  <c:v>-0.3</c:v>
                </c:pt>
                <c:pt idx="3">
                  <c:v>-0.19</c:v>
                </c:pt>
                <c:pt idx="4">
                  <c:v>-0.1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AD26-40F5-AFF8-235FF0381D5F}"/>
            </c:ext>
          </c:extLst>
        </c:ser>
        <c:ser>
          <c:idx val="2"/>
          <c:order val="2"/>
          <c:tx>
            <c:strRef>
              <c:f>'ACI 22-25'!$P$4</c:f>
              <c:strCache>
                <c:ptCount val="1"/>
                <c:pt idx="0">
                  <c:v>ACI-High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0813925199817243E-2"/>
                  <c:y val="-6.84697095396313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D26-40F5-AFF8-235FF0381D5F}"/>
                </c:ext>
              </c:extLst>
            </c:dLbl>
            <c:dLbl>
              <c:idx val="1"/>
              <c:layout>
                <c:manualLayout>
                  <c:x val="-5.1507218342243768E-2"/>
                  <c:y val="-3.2865460579022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D26-40F5-AFF8-235FF0381D5F}"/>
                </c:ext>
              </c:extLst>
            </c:dLbl>
            <c:dLbl>
              <c:idx val="2"/>
              <c:layout>
                <c:manualLayout>
                  <c:x val="-5.1458206006088025E-2"/>
                  <c:y val="-3.56042489606082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26-40F5-AFF8-235FF0381D5F}"/>
                </c:ext>
              </c:extLst>
            </c:dLbl>
            <c:dLbl>
              <c:idx val="3"/>
              <c:layout>
                <c:manualLayout>
                  <c:x val="-4.4174771107643195E-2"/>
                  <c:y val="-4.3820614105363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D26-40F5-AFF8-235FF0381D5F}"/>
                </c:ext>
              </c:extLst>
            </c:dLbl>
            <c:dLbl>
              <c:idx val="4"/>
              <c:layout>
                <c:manualLayout>
                  <c:x val="-8.0030143180105495E-3"/>
                  <c:y val="-3.5604248960608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D26-40F5-AFF8-235FF0381D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'ACI 22-25'!$L$7:$L$11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'ACI 22-25'!$P$7:$P$11</c:f>
              <c:numCache>
                <c:formatCode>0%</c:formatCode>
                <c:ptCount val="5"/>
                <c:pt idx="0">
                  <c:v>-0.56000000000000005</c:v>
                </c:pt>
                <c:pt idx="1">
                  <c:v>-0.23</c:v>
                </c:pt>
                <c:pt idx="2">
                  <c:v>-0.09</c:v>
                </c:pt>
                <c:pt idx="3">
                  <c:v>0.01</c:v>
                </c:pt>
                <c:pt idx="4">
                  <c:v>0.05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AD26-40F5-AFF8-235FF0381D5F}"/>
            </c:ext>
          </c:extLst>
        </c:ser>
        <c:ser>
          <c:idx val="3"/>
          <c:order val="3"/>
          <c:tx>
            <c:strRef>
              <c:f>'ACI 22-25'!$M$4</c:f>
              <c:strCache>
                <c:ptCount val="1"/>
                <c:pt idx="0">
                  <c:v>PRG</c:v>
                </c:pt>
              </c:strCache>
            </c:strRef>
          </c:tx>
          <c:spPr>
            <a:ln w="34925" cap="rnd">
              <a:solidFill>
                <a:srgbClr val="0079CC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solidFill>
                <a:schemeClr val="bg1">
                  <a:lumMod val="95000"/>
                </a:schemeClr>
              </a:solidFill>
              <a:ln>
                <a:solidFill>
                  <a:srgbClr val="0079CC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'ACI 22-25'!$L$7:$L$11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'ACI 22-25'!$M$7:$M$11</c:f>
              <c:numCache>
                <c:formatCode>0%</c:formatCode>
                <c:ptCount val="5"/>
                <c:pt idx="0">
                  <c:v>-0.83099641110031508</c:v>
                </c:pt>
                <c:pt idx="1">
                  <c:v>-0.51800000000000002</c:v>
                </c:pt>
                <c:pt idx="2">
                  <c:v>-0.28500000000000003</c:v>
                </c:pt>
                <c:pt idx="3">
                  <c:v>-0.16500000000000004</c:v>
                </c:pt>
                <c:pt idx="4">
                  <c:v>-6.0000000000000053E-2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AD26-40F5-AFF8-235FF0381D5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71530808"/>
        <c:axId val="371531192"/>
      </c:lineChart>
      <c:catAx>
        <c:axId val="371530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1531192"/>
        <c:crosses val="autoZero"/>
        <c:auto val="1"/>
        <c:lblAlgn val="ctr"/>
        <c:lblOffset val="0"/>
        <c:noMultiLvlLbl val="0"/>
      </c:catAx>
      <c:valAx>
        <c:axId val="371531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1530808"/>
        <c:crosses val="autoZero"/>
        <c:crossBetween val="midCat"/>
        <c:majorUnit val="0.2"/>
      </c:valAx>
      <c:spPr>
        <a:noFill/>
        <a:ln>
          <a:solidFill>
            <a:schemeClr val="bg1">
              <a:lumMod val="65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solidFill>
        <a:schemeClr val="bg1">
          <a:lumMod val="65000"/>
        </a:schemeClr>
      </a:solidFill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0.10852</cdr:x>
      <cdr:y>0.06187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0" y="0"/>
          <a:ext cx="914400" cy="3316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>
              <a:solidFill>
                <a:srgbClr val="002060"/>
              </a:solidFill>
            </a:rPr>
            <a:t>[</a:t>
          </a:r>
          <a:r>
            <a:rPr lang="cs-CZ" sz="1800" dirty="0" err="1">
              <a:solidFill>
                <a:srgbClr val="002060"/>
              </a:solidFill>
            </a:rPr>
            <a:t>compared</a:t>
          </a:r>
          <a:r>
            <a:rPr lang="cs-CZ" sz="1800" dirty="0">
              <a:solidFill>
                <a:srgbClr val="002060"/>
              </a:solidFill>
            </a:rPr>
            <a:t> to 2019 base</a:t>
          </a:r>
          <a:r>
            <a:rPr lang="en-US" sz="1800" dirty="0">
              <a:solidFill>
                <a:srgbClr val="002060"/>
              </a:solidFill>
            </a:rPr>
            <a:t>]</a:t>
          </a:r>
          <a:endParaRPr lang="cs-CZ" sz="1800" dirty="0">
            <a:solidFill>
              <a:srgbClr val="00206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91FB1-6C2E-4A4F-B1FD-224445EF0651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E3EA3-E8C3-468A-884B-08718DBD31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300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0A583-33C8-4DB0-B243-275261E7A303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397B7-10BA-486D-BB59-AC3F75046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905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4AA513-91D8-4BF7-9293-8F5A96188763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4D6E45D-80FB-46BE-8BD3-A3107A3450DD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6"/>
            <a:ext cx="9144000" cy="685662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940" y="268923"/>
            <a:ext cx="6858000" cy="137699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1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1940" y="1768317"/>
            <a:ext cx="6858000" cy="165576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44632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146" y="2039815"/>
            <a:ext cx="8607668" cy="3657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27822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146" y="793749"/>
            <a:ext cx="8607668" cy="1246066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90145" y="2039815"/>
            <a:ext cx="4140000" cy="3657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9356" y="2039815"/>
            <a:ext cx="4140000" cy="3657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9946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146" y="793749"/>
            <a:ext cx="8607668" cy="71276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404813" y="1597025"/>
            <a:ext cx="3417887" cy="29083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1"/>
          </p:nvPr>
        </p:nvSpPr>
        <p:spPr>
          <a:xfrm>
            <a:off x="4114800" y="1597025"/>
            <a:ext cx="2833688" cy="3538538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404813" y="4505325"/>
            <a:ext cx="3417887" cy="1190625"/>
          </a:xfrm>
          <a:prstGeom prst="rect">
            <a:avLst/>
          </a:prstGeom>
        </p:spPr>
        <p:txBody>
          <a:bodyPr lIns="0" tIns="72000" rIns="0">
            <a:normAutofit/>
          </a:bodyPr>
          <a:lstStyle>
            <a:lvl1pPr>
              <a:defRPr sz="18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text 14"/>
          <p:cNvSpPr>
            <a:spLocks noGrp="1"/>
          </p:cNvSpPr>
          <p:nvPr>
            <p:ph type="body" sz="quarter" idx="13"/>
          </p:nvPr>
        </p:nvSpPr>
        <p:spPr>
          <a:xfrm>
            <a:off x="4114801" y="5135563"/>
            <a:ext cx="2833688" cy="560387"/>
          </a:xfrm>
          <a:prstGeom prst="rect">
            <a:avLst/>
          </a:prstGeom>
        </p:spPr>
        <p:txBody>
          <a:bodyPr lIns="0" tIns="72000" rIns="0">
            <a:normAutofit/>
          </a:bodyPr>
          <a:lstStyle>
            <a:lvl1pPr>
              <a:defRPr sz="18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97071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den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146" y="793749"/>
            <a:ext cx="8607668" cy="71276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404813" y="1597025"/>
            <a:ext cx="5939426" cy="38227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6353127" y="1597025"/>
            <a:ext cx="2544688" cy="1190625"/>
          </a:xfrm>
          <a:prstGeom prst="rect">
            <a:avLst/>
          </a:prstGeom>
        </p:spPr>
        <p:txBody>
          <a:bodyPr lIns="108000" tIns="0" rIns="0">
            <a:normAutofit/>
          </a:bodyPr>
          <a:lstStyle>
            <a:lvl1pPr marL="266700" indent="-266700">
              <a:defRPr sz="18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4325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eden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8293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3" name="Obdélník 2"/>
          <p:cNvSpPr/>
          <p:nvPr userDrawn="1"/>
        </p:nvSpPr>
        <p:spPr>
          <a:xfrm>
            <a:off x="290146" y="257175"/>
            <a:ext cx="8607668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299622" y="447675"/>
            <a:ext cx="8598192" cy="1190625"/>
          </a:xfrm>
          <a:prstGeom prst="rect">
            <a:avLst/>
          </a:prstGeom>
        </p:spPr>
        <p:txBody>
          <a:bodyPr lIns="108000" tIns="0" rIns="0">
            <a:normAutofit/>
          </a:bodyPr>
          <a:lstStyle>
            <a:lvl1pPr marL="266700" indent="-266700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6746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146" y="793749"/>
            <a:ext cx="8607668" cy="1246066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49159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86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3768"/>
            <a:ext cx="9144000" cy="1031236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515349" y="311355"/>
            <a:ext cx="3824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1100">
              <a:solidFill>
                <a:srgbClr val="5A5A5A"/>
              </a:solidFill>
            </a:endParaRPr>
          </a:p>
        </p:txBody>
      </p:sp>
      <p:sp>
        <p:nvSpPr>
          <p:cNvPr id="13" name="TextovéPole 12"/>
          <p:cNvSpPr txBox="1"/>
          <p:nvPr userDrawn="1"/>
        </p:nvSpPr>
        <p:spPr>
          <a:xfrm>
            <a:off x="8515348" y="311355"/>
            <a:ext cx="580292" cy="24622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fld id="{84F98964-8F00-4610-B9F0-1EDD77301201}" type="slidenum">
              <a:rPr lang="cs-CZ" sz="1000" b="0" i="0" u="none" strike="noStrike" kern="1200" baseline="0" smtClean="0">
                <a:solidFill>
                  <a:srgbClr val="5A5A5A"/>
                </a:solidFill>
                <a:latin typeface="+mn-lt"/>
                <a:ea typeface="+mn-ea"/>
                <a:cs typeface="+mn-cs"/>
              </a:rPr>
              <a:pPr algn="l"/>
              <a:t>‹#›</a:t>
            </a:fld>
            <a:endParaRPr lang="cs-CZ" sz="1000" b="0">
              <a:solidFill>
                <a:srgbClr val="5A5A5A"/>
              </a:solidFill>
            </a:endParaRPr>
          </a:p>
        </p:txBody>
      </p:sp>
      <p:sp>
        <p:nvSpPr>
          <p:cNvPr id="4" name="Zástupný symbol pro nadpis 3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4063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7" r:id="rId5"/>
    <p:sldLayoutId id="2147483658" r:id="rId6"/>
    <p:sldLayoutId id="2147483656" r:id="rId7"/>
    <p:sldLayoutId id="2147483655" r:id="rId8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1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1950" indent="-361950" algn="l" defTabSz="685800" rtl="0" eaLnBrk="1" latinLnBrk="0" hangingPunct="1">
        <a:lnSpc>
          <a:spcPct val="90000"/>
        </a:lnSpc>
        <a:spcBef>
          <a:spcPts val="750"/>
        </a:spcBef>
        <a:buFont typeface="Georgia" panose="02040502050405020303" pitchFamily="18" charset="0"/>
        <a:buChar char="―"/>
        <a:defRPr sz="2100" kern="1200">
          <a:solidFill>
            <a:srgbClr val="5A5A5A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Font typeface="Georgia" panose="02040502050405020303" pitchFamily="18" charset="0"/>
        <a:buChar char="―"/>
        <a:defRPr sz="1800" kern="1200">
          <a:solidFill>
            <a:srgbClr val="5A5A5A"/>
          </a:solidFill>
          <a:latin typeface="+mn-lt"/>
          <a:ea typeface="+mn-ea"/>
          <a:cs typeface="+mn-cs"/>
        </a:defRPr>
      </a:lvl2pPr>
      <a:lvl3pPr marL="857250" indent="-228600" algn="l" defTabSz="685800" rtl="0" eaLnBrk="1" latinLnBrk="0" hangingPunct="1">
        <a:lnSpc>
          <a:spcPct val="90000"/>
        </a:lnSpc>
        <a:spcBef>
          <a:spcPts val="375"/>
        </a:spcBef>
        <a:buFont typeface="Georgia" panose="02040502050405020303" pitchFamily="18" charset="0"/>
        <a:buChar char="―"/>
        <a:defRPr sz="1500" kern="1200">
          <a:solidFill>
            <a:srgbClr val="5A5A5A"/>
          </a:solidFill>
          <a:latin typeface="+mn-lt"/>
          <a:ea typeface="+mn-ea"/>
          <a:cs typeface="+mn-cs"/>
        </a:defRPr>
      </a:lvl3pPr>
      <a:lvl4pPr marL="1123950" indent="-260350" algn="l" defTabSz="685800" rtl="0" eaLnBrk="1" latinLnBrk="0" hangingPunct="1">
        <a:lnSpc>
          <a:spcPct val="90000"/>
        </a:lnSpc>
        <a:spcBef>
          <a:spcPts val="375"/>
        </a:spcBef>
        <a:buFont typeface="Georgia" panose="02040502050405020303" pitchFamily="18" charset="0"/>
        <a:buChar char="―"/>
        <a:tabLst>
          <a:tab pos="857250" algn="l"/>
        </a:tabLst>
        <a:defRPr sz="1350" kern="1200">
          <a:solidFill>
            <a:srgbClr val="5A5A5A"/>
          </a:solidFill>
          <a:latin typeface="+mn-lt"/>
          <a:ea typeface="+mn-ea"/>
          <a:cs typeface="+mn-cs"/>
        </a:defRPr>
      </a:lvl4pPr>
      <a:lvl5pPr marL="1358900" indent="-234950" algn="l" defTabSz="685800" rtl="0" eaLnBrk="1" latinLnBrk="0" hangingPunct="1">
        <a:lnSpc>
          <a:spcPct val="90000"/>
        </a:lnSpc>
        <a:spcBef>
          <a:spcPts val="375"/>
        </a:spcBef>
        <a:buFont typeface="Georgia" panose="02040502050405020303" pitchFamily="18" charset="0"/>
        <a:buChar char="―"/>
        <a:defRPr sz="1350" kern="1200">
          <a:solidFill>
            <a:srgbClr val="5A5A5A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hart" Target="../charts/char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Problematika kapacitního plánování </a:t>
            </a:r>
            <a:r>
              <a:rPr lang="cs-CZ" sz="3100" dirty="0"/>
              <a:t>(v době po krizi)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1940" y="1768317"/>
            <a:ext cx="6858000" cy="2465283"/>
          </a:xfrm>
        </p:spPr>
        <p:txBody>
          <a:bodyPr>
            <a:normAutofit/>
          </a:bodyPr>
          <a:lstStyle/>
          <a:p>
            <a:r>
              <a:rPr lang="cs-CZ" sz="1800" b="1" dirty="0"/>
              <a:t>19. ročník jednání s leteckými dopravci a odbornou veřejností</a:t>
            </a:r>
          </a:p>
          <a:p>
            <a:endParaRPr lang="cs-CZ" sz="2400" b="1" dirty="0"/>
          </a:p>
          <a:p>
            <a:pPr>
              <a:lnSpc>
                <a:spcPct val="50000"/>
              </a:lnSpc>
            </a:pPr>
            <a:r>
              <a:rPr lang="cs-CZ" altLang="cs-CZ" sz="1800" dirty="0"/>
              <a:t>Marek Dočkal</a:t>
            </a:r>
          </a:p>
          <a:p>
            <a:pPr>
              <a:lnSpc>
                <a:spcPct val="50000"/>
              </a:lnSpc>
            </a:pPr>
            <a:r>
              <a:rPr lang="cs-CZ" altLang="cs-CZ" sz="1800" dirty="0"/>
              <a:t>ředitel Divize ATM</a:t>
            </a:r>
          </a:p>
          <a:p>
            <a:pPr>
              <a:lnSpc>
                <a:spcPct val="50000"/>
              </a:lnSpc>
            </a:pPr>
            <a:endParaRPr lang="cs-CZ" sz="300" dirty="0"/>
          </a:p>
          <a:p>
            <a:pPr>
              <a:lnSpc>
                <a:spcPct val="50000"/>
              </a:lnSpc>
            </a:pPr>
            <a:r>
              <a:rPr lang="cs-CZ" sz="1800" dirty="0"/>
              <a:t>3. 11. 2021</a:t>
            </a:r>
          </a:p>
          <a:p>
            <a:pPr>
              <a:lnSpc>
                <a:spcPct val="50000"/>
              </a:lnSpc>
            </a:pPr>
            <a:r>
              <a:rPr lang="cs-CZ" sz="1800" dirty="0"/>
              <a:t>IATCC Praha</a:t>
            </a:r>
          </a:p>
        </p:txBody>
      </p:sp>
    </p:spTree>
    <p:extLst>
      <p:ext uri="{BB962C8B-B14F-4D97-AF65-F5344CB8AC3E}">
        <p14:creationId xmlns:p14="http://schemas.microsoft.com/office/powerpoint/2010/main" val="2731364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290146" y="793749"/>
            <a:ext cx="8607668" cy="1246066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1154544" y="2039815"/>
            <a:ext cx="7743269" cy="3657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výchozí situace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predikce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realita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aktuální opatření</a:t>
            </a:r>
          </a:p>
        </p:txBody>
      </p:sp>
    </p:spTree>
    <p:extLst>
      <p:ext uri="{BB962C8B-B14F-4D97-AF65-F5344CB8AC3E}">
        <p14:creationId xmlns:p14="http://schemas.microsoft.com/office/powerpoint/2010/main" val="135634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290146" y="479719"/>
            <a:ext cx="8607668" cy="1246066"/>
          </a:xfrm>
        </p:spPr>
        <p:txBody>
          <a:bodyPr/>
          <a:lstStyle/>
          <a:p>
            <a:r>
              <a:rPr lang="cs-CZ" dirty="0"/>
              <a:t>Výchozí situace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290146" y="1725784"/>
            <a:ext cx="8607668" cy="3657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dopady pandemie COVID-19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dopravci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provozovatelé letišť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regulátor</a:t>
            </a:r>
          </a:p>
          <a:p>
            <a:pPr marL="342900" lvl="1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ale ne úplně všichni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přeprava nákladu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individuální doprava – aerotaxi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všeobecné letectví</a:t>
            </a:r>
          </a:p>
          <a:p>
            <a:pPr lvl="1"/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povinnost zachovat funkční infrastrukturu – v jaké kapacitě?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497549" y="2198123"/>
            <a:ext cx="9056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>
                <a:solidFill>
                  <a:srgbClr val="00B050"/>
                </a:solidFill>
                <a:latin typeface="Calibri" pitchFamily="34" charset="0"/>
                <a:cs typeface="Arial" charset="0"/>
                <a:sym typeface="Wingdings" panose="05000000000000000000" pitchFamily="2" charset="2"/>
              </a:rPr>
              <a:t></a:t>
            </a: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1026" name="Picture 2" descr="Zobrazit zdrojový obráze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769" y="4598778"/>
            <a:ext cx="1345045" cy="109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848762" y="1698075"/>
            <a:ext cx="32142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- jsme v tom všichni spolu</a:t>
            </a:r>
          </a:p>
        </p:txBody>
      </p:sp>
    </p:spTree>
    <p:extLst>
      <p:ext uri="{BB962C8B-B14F-4D97-AF65-F5344CB8AC3E}">
        <p14:creationId xmlns:p14="http://schemas.microsoft.com/office/powerpoint/2010/main" val="213807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146" y="729097"/>
            <a:ext cx="8607668" cy="1246066"/>
          </a:xfrm>
        </p:spPr>
        <p:txBody>
          <a:bodyPr/>
          <a:lstStyle/>
          <a:p>
            <a:r>
              <a:rPr lang="cs-CZ" dirty="0"/>
              <a:t>Požadavky na kapacitu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146" y="1975163"/>
            <a:ext cx="8607668" cy="3657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uživatelé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letečtí dopravci – síťový/nízkonákladový/charterový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nákladní doprava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aerotaxi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výcvikové lety</a:t>
            </a:r>
          </a:p>
          <a:p>
            <a:endParaRPr lang="cs-CZ" sz="1800" dirty="0"/>
          </a:p>
          <a:p>
            <a:pPr marL="361950" lvl="1" indent="-36195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cs-CZ" sz="21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provozovatelé letišť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dopravní infrastruktura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obchodní cíle</a:t>
            </a:r>
          </a:p>
          <a:p>
            <a:pPr marL="0" indent="0">
              <a:buNone/>
            </a:pPr>
            <a:endParaRPr lang="cs-CZ" sz="1200" dirty="0"/>
          </a:p>
          <a:p>
            <a:pPr marL="361950" lvl="1" indent="-36195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cs-CZ" sz="21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regulátor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kontinuita služeb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361950" lvl="1" indent="-36195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cs-CZ" sz="21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zachování úrovně bezpečnosti</a:t>
            </a:r>
          </a:p>
        </p:txBody>
      </p:sp>
    </p:spTree>
    <p:extLst>
      <p:ext uri="{BB962C8B-B14F-4D97-AF65-F5344CB8AC3E}">
        <p14:creationId xmlns:p14="http://schemas.microsoft.com/office/powerpoint/2010/main" val="120638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146" y="275666"/>
            <a:ext cx="8607668" cy="1246066"/>
          </a:xfrm>
        </p:spPr>
        <p:txBody>
          <a:bodyPr/>
          <a:lstStyle/>
          <a:p>
            <a:r>
              <a:rPr lang="cs-CZ" dirty="0"/>
              <a:t>Predikce</a:t>
            </a:r>
          </a:p>
        </p:txBody>
      </p:sp>
      <p:pic>
        <p:nvPicPr>
          <p:cNvPr id="4" name="Picture 2" descr="Obráze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423" y="1167546"/>
            <a:ext cx="5611391" cy="3573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492240" y="798214"/>
            <a:ext cx="369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EUROCONTROL STATFOR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974080" y="1167546"/>
            <a:ext cx="24993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EUROCONTROL </a:t>
            </a:r>
            <a:r>
              <a:rPr lang="cs-CZ" dirty="0" err="1"/>
              <a:t>Pre</a:t>
            </a:r>
            <a:r>
              <a:rPr lang="cs-CZ" dirty="0"/>
              <a:t>-OPS</a:t>
            </a:r>
          </a:p>
        </p:txBody>
      </p:sp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821819"/>
              </p:ext>
            </p:extLst>
          </p:nvPr>
        </p:nvGraphicFramePr>
        <p:xfrm>
          <a:off x="2774315" y="1536878"/>
          <a:ext cx="5699125" cy="3931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5455920" y="1570942"/>
            <a:ext cx="24993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EUROCONTROL </a:t>
            </a:r>
            <a:r>
              <a:rPr lang="cs-CZ" dirty="0" err="1"/>
              <a:t>Airports</a:t>
            </a:r>
            <a:endParaRPr lang="cs-CZ" dirty="0"/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4468" y="1940274"/>
            <a:ext cx="5570812" cy="362742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2842314" y="2000062"/>
            <a:ext cx="496785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50" b="1" dirty="0"/>
              <a:t>Increased (departure) ticket price compared to previous month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033852" y="1989363"/>
            <a:ext cx="24993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ACI</a:t>
            </a:r>
          </a:p>
        </p:txBody>
      </p:sp>
      <p:graphicFrame>
        <p:nvGraphicFramePr>
          <p:cNvPr id="12" name="Zástupný symbol pro obsah 7">
            <a:extLst>
              <a:ext uri="{FF2B5EF4-FFF2-40B4-BE49-F238E27FC236}">
                <a16:creationId xmlns:a16="http://schemas.microsoft.com/office/drawing/2014/main" id="{3BF0B494-42B5-469E-B7AB-D9BF483DF8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41751"/>
              </p:ext>
            </p:extLst>
          </p:nvPr>
        </p:nvGraphicFramePr>
        <p:xfrm>
          <a:off x="954616" y="2311013"/>
          <a:ext cx="6283105" cy="40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5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3440" y="6034238"/>
            <a:ext cx="634418" cy="540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4" name="TextovéPole 13"/>
          <p:cNvSpPr txBox="1"/>
          <p:nvPr/>
        </p:nvSpPr>
        <p:spPr>
          <a:xfrm>
            <a:off x="6115872" y="6119572"/>
            <a:ext cx="235756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Zdroj: Letiště Praha a.s.</a:t>
            </a:r>
          </a:p>
        </p:txBody>
      </p:sp>
    </p:spTree>
    <p:extLst>
      <p:ext uri="{BB962C8B-B14F-4D97-AF65-F5344CB8AC3E}">
        <p14:creationId xmlns:p14="http://schemas.microsoft.com/office/powerpoint/2010/main" val="89599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Graphic spid="7" grpId="0">
        <p:bldAsOne/>
      </p:bldGraphic>
      <p:bldP spid="8" grpId="0" animBg="1"/>
      <p:bldP spid="10" grpId="0"/>
      <p:bldP spid="11" grpId="0" animBg="1"/>
      <p:bldGraphic spid="12" grpId="0">
        <p:bldAsOne/>
      </p:bldGraphic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146" y="719861"/>
            <a:ext cx="8607668" cy="1246066"/>
          </a:xfrm>
        </p:spPr>
        <p:txBody>
          <a:bodyPr>
            <a:noAutofit/>
          </a:bodyPr>
          <a:lstStyle/>
          <a:p>
            <a:r>
              <a:rPr lang="cs-CZ" sz="2800" dirty="0"/>
              <a:t>Aspekty ovlivňující skutečné provedení letu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Provozně nejvýhodnější trať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meteorologická situace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kapacitní omezení poskytovatelů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ANSPs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a provozovatelů letišť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preference dopravců (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company route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Další vlivy?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v letních obdobích 2018 a 2019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eNM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Summer Measures</a:t>
            </a:r>
          </a:p>
        </p:txBody>
      </p:sp>
    </p:spTree>
    <p:extLst>
      <p:ext uri="{BB962C8B-B14F-4D97-AF65-F5344CB8AC3E}">
        <p14:creationId xmlns:p14="http://schemas.microsoft.com/office/powerpoint/2010/main" val="270751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146" y="793749"/>
            <a:ext cx="8607668" cy="1246066"/>
          </a:xfrm>
        </p:spPr>
        <p:txBody>
          <a:bodyPr/>
          <a:lstStyle/>
          <a:p>
            <a:r>
              <a:rPr lang="cs-CZ" dirty="0"/>
              <a:t>Aktuální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plánování kapacit podle dostupných predikcí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zohlednění aktuálních zkušeností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maximální míra flexibility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zachování kapacit pro zajištění alespoň minimálního rozsahu služeb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27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1940" y="1768317"/>
            <a:ext cx="6858000" cy="651610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Dotazy</a:t>
            </a:r>
          </a:p>
        </p:txBody>
      </p:sp>
      <p:sp>
        <p:nvSpPr>
          <p:cNvPr id="4" name="Obdélník 3"/>
          <p:cNvSpPr/>
          <p:nvPr/>
        </p:nvSpPr>
        <p:spPr>
          <a:xfrm>
            <a:off x="3371744" y="2225971"/>
            <a:ext cx="67839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cs-CZ" sz="8800" b="1" dirty="0">
                <a:ln/>
                <a:solidFill>
                  <a:schemeClr val="bg1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968112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RLP">
      <a:dk1>
        <a:srgbClr val="000000"/>
      </a:dk1>
      <a:lt1>
        <a:sysClr val="window" lastClr="FFFFFF"/>
      </a:lt1>
      <a:dk2>
        <a:srgbClr val="00205B"/>
      </a:dk2>
      <a:lt2>
        <a:srgbClr val="00A9E0"/>
      </a:lt2>
      <a:accent1>
        <a:srgbClr val="007396"/>
      </a:accent1>
      <a:accent2>
        <a:srgbClr val="5F2167"/>
      </a:accent2>
      <a:accent3>
        <a:srgbClr val="C8102E"/>
      </a:accent3>
      <a:accent4>
        <a:srgbClr val="C87B00"/>
      </a:accent4>
      <a:accent5>
        <a:srgbClr val="00A787"/>
      </a:accent5>
      <a:accent6>
        <a:srgbClr val="94BB1E"/>
      </a:accent6>
      <a:hlink>
        <a:srgbClr val="00205B"/>
      </a:hlink>
      <a:folHlink>
        <a:srgbClr val="AE0077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EN" id="{2E506FD8-3817-473C-A294-E269A29A4CA7}" vid="{CC7D5CA3-0E56-4AA8-8C92-016385AF8B3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prezentace_EN</Template>
  <TotalTime>275</TotalTime>
  <Words>199</Words>
  <Application>Microsoft Office PowerPoint</Application>
  <PresentationFormat>Předvádění na obrazovce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Gadugi</vt:lpstr>
      <vt:lpstr>Georgia</vt:lpstr>
      <vt:lpstr>Wingdings</vt:lpstr>
      <vt:lpstr>Motiv Office</vt:lpstr>
      <vt:lpstr>Problematika kapacitního plánování (v době po krizi)</vt:lpstr>
      <vt:lpstr>Obsah</vt:lpstr>
      <vt:lpstr>Výchozí situace</vt:lpstr>
      <vt:lpstr>Požadavky na kapacitu</vt:lpstr>
      <vt:lpstr>Predikce</vt:lpstr>
      <vt:lpstr>Aspekty ovlivňující skutečné provedení letu</vt:lpstr>
      <vt:lpstr>Aktuální opatření</vt:lpstr>
      <vt:lpstr>Děkuji za pozornost</vt:lpstr>
    </vt:vector>
  </TitlesOfParts>
  <Company>ŘLP ČR, s. p., Navigační 787, Jeneč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kapacitního plánování (v době po krizi)</dc:title>
  <dc:creator>DOCKAL Marek</dc:creator>
  <cp:lastModifiedBy>Alena Sojková</cp:lastModifiedBy>
  <cp:revision>27</cp:revision>
  <dcterms:created xsi:type="dcterms:W3CDTF">2021-10-29T12:08:34Z</dcterms:created>
  <dcterms:modified xsi:type="dcterms:W3CDTF">2021-11-15T09:58:37Z</dcterms:modified>
</cp:coreProperties>
</file>