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4" r:id="rId2"/>
    <p:sldId id="354" r:id="rId3"/>
    <p:sldId id="356" r:id="rId4"/>
    <p:sldId id="355" r:id="rId5"/>
    <p:sldId id="365" r:id="rId6"/>
    <p:sldId id="357" r:id="rId7"/>
    <p:sldId id="358" r:id="rId8"/>
    <p:sldId id="359" r:id="rId9"/>
    <p:sldId id="360" r:id="rId10"/>
    <p:sldId id="362" r:id="rId11"/>
    <p:sldId id="361" r:id="rId12"/>
    <p:sldId id="363" r:id="rId13"/>
    <p:sldId id="315" r:id="rId1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DESVA Martin" initials="PM" lastIdx="8" clrIdx="0">
    <p:extLst>
      <p:ext uri="{19B8F6BF-5375-455C-9EA6-DF929625EA0E}">
        <p15:presenceInfo xmlns:p15="http://schemas.microsoft.com/office/powerpoint/2012/main" userId="S-1-5-21-1177238915-1229272821-842925246-23161" providerId="AD"/>
      </p:ext>
    </p:extLst>
  </p:cmAuthor>
  <p:cmAuthor id="2" name="JIRKU Juraj" initials="JJ" lastIdx="3" clrIdx="1">
    <p:extLst>
      <p:ext uri="{19B8F6BF-5375-455C-9EA6-DF929625EA0E}">
        <p15:presenceInfo xmlns:p15="http://schemas.microsoft.com/office/powerpoint/2012/main" userId="JIRKU Jura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74"/>
    <a:srgbClr val="002E63"/>
    <a:srgbClr val="3333FF"/>
    <a:srgbClr val="D6D6EB"/>
    <a:srgbClr val="E7E7FA"/>
    <a:srgbClr val="FFF5FB"/>
    <a:srgbClr val="92A9EA"/>
    <a:srgbClr val="6283E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88" autoAdjust="0"/>
    <p:restoredTop sz="95238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39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79F7B-7248-428B-84DA-18B38EE81AB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83E40-8365-4F97-88DB-1EA31B10E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5373042-3206-4B78-B220-F88ABC78D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2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73042-3206-4B78-B220-F88ABC78D28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969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73042-3206-4B78-B220-F88ABC78D28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96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FED04-740E-4F34-BB66-3B44056B3877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C58A3-6846-4136-B802-D3B41C475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90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C7520-BE18-437C-B5E6-E186C46FE21C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5F257-F6E1-453A-904F-6B53996976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10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22286-D610-46BA-B42D-17642FE2E07B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ABE5-C7E3-4D20-8259-090B9E880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9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077E-619D-4EB1-A91D-A31A4A6F82B1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CD789-AA68-4DF8-851A-971D0CA21E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16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0925F-39C7-411B-AA04-9D983834BDFB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73B29-D4B2-45B9-A010-F4B33F0D12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22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7EB73-5283-421D-A7E4-0F0A2C51CA7E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785C8-1E00-49FB-9646-6701AB94DE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2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8B46-C9C4-4855-8E64-5808F063127F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49A0-4F25-4F22-BDB4-8CA4F10A0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0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98493-2451-405B-8C64-34EEB69D1109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7BAAA-DB64-4CA2-AEEB-F1BD08C35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37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38CD8-A962-4876-A9C3-BC8624915970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9BD63-F22D-4819-A50E-D801822CA1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4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A3212-0907-43AF-8A95-2BF57B9C6F84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25D1C-A8E5-4712-A5AD-F0875E3EF5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4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27AF1-B639-4374-93CF-DEDBFB3FADDF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6C84-4093-412A-8D05-122116A21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14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_výřez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692150"/>
            <a:ext cx="6051550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308725"/>
            <a:ext cx="9144000" cy="422275"/>
          </a:xfrm>
          <a:prstGeom prst="rect">
            <a:avLst/>
          </a:prstGeom>
          <a:gradFill rotWithShape="1">
            <a:gsLst>
              <a:gs pos="0">
                <a:srgbClr val="00184F"/>
              </a:gs>
              <a:gs pos="100000">
                <a:srgbClr val="3F8DFF">
                  <a:alpha val="39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40000"/>
              </a:lnSpc>
              <a:defRPr sz="14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D59EF15-A1A9-4103-8D02-ACD582E75EA8}" type="datetime1">
              <a:rPr lang="cs-CZ"/>
              <a:pPr>
                <a:defRPr/>
              </a:pPr>
              <a:t>03.11.2022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2E63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46825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40000"/>
              </a:lnSpc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F72F510-58F8-49A5-91BE-F7E5A9E9D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476250"/>
            <a:ext cx="9144000" cy="720725"/>
          </a:xfrm>
          <a:prstGeom prst="rect">
            <a:avLst/>
          </a:prstGeom>
          <a:gradFill rotWithShape="1">
            <a:gsLst>
              <a:gs pos="0">
                <a:srgbClr val="00184F"/>
              </a:gs>
              <a:gs pos="100000">
                <a:srgbClr val="3F8DFF">
                  <a:alpha val="39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cs-CZ" b="1">
                <a:solidFill>
                  <a:schemeClr val="bg1"/>
                </a:solidFill>
              </a:rPr>
              <a:t> </a:t>
            </a:r>
            <a:endParaRPr lang="cs-CZ" sz="3200" b="1">
              <a:solidFill>
                <a:schemeClr val="bg1"/>
              </a:solidFill>
            </a:endParaRPr>
          </a:p>
        </p:txBody>
      </p:sp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E6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2E6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2E6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datelna@ca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odatelna@caa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CBCD-DD13-4D6F-8A64-C2F36DFA4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200800" cy="4104456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262674"/>
                </a:solidFill>
              </a:rPr>
              <a:t>XX. ročník Jednání s leteckými dopravci </a:t>
            </a:r>
            <a:r>
              <a:rPr lang="cs-CZ" dirty="0" smtClean="0">
                <a:solidFill>
                  <a:srgbClr val="262674"/>
                </a:solidFill>
              </a:rPr>
              <a:t>     a </a:t>
            </a:r>
            <a:r>
              <a:rPr lang="cs-CZ" dirty="0">
                <a:solidFill>
                  <a:srgbClr val="262674"/>
                </a:solidFill>
              </a:rPr>
              <a:t>odbornou leteckou veřejností </a:t>
            </a:r>
            <a:br>
              <a:rPr lang="cs-CZ" dirty="0">
                <a:solidFill>
                  <a:srgbClr val="262674"/>
                </a:solidFill>
              </a:rPr>
            </a:br>
            <a:r>
              <a:rPr lang="cs-CZ" dirty="0" smtClean="0">
                <a:solidFill>
                  <a:srgbClr val="262674"/>
                </a:solidFill>
              </a:rPr>
              <a:t/>
            </a:r>
            <a:br>
              <a:rPr lang="cs-CZ" dirty="0" smtClean="0">
                <a:solidFill>
                  <a:srgbClr val="262674"/>
                </a:solidFill>
              </a:rPr>
            </a:br>
            <a:r>
              <a:rPr lang="cs-CZ" dirty="0">
                <a:solidFill>
                  <a:srgbClr val="262674"/>
                </a:solidFill>
              </a:rPr>
              <a:t/>
            </a:r>
            <a:br>
              <a:rPr lang="cs-CZ" dirty="0">
                <a:solidFill>
                  <a:srgbClr val="262674"/>
                </a:solidFill>
              </a:rPr>
            </a:br>
            <a:r>
              <a:rPr lang="cs-CZ" dirty="0">
                <a:solidFill>
                  <a:srgbClr val="262674"/>
                </a:solidFill>
              </a:rPr>
              <a:t/>
            </a:r>
            <a:br>
              <a:rPr lang="cs-CZ" dirty="0">
                <a:solidFill>
                  <a:srgbClr val="262674"/>
                </a:solidFill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/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/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/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/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Vítězslav </a:t>
            </a:r>
            <a:r>
              <a:rPr lang="cs-CZ" sz="1600" b="0" dirty="0" smtClean="0">
                <a:solidFill>
                  <a:srgbClr val="002E63"/>
                </a:solidFill>
                <a:effectLst/>
                <a:ea typeface="+mn-ea"/>
                <a:cs typeface="+mn-cs"/>
              </a:rPr>
              <a:t>Hezký				IATCC </a:t>
            </a:r>
            <a: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Jeneč</a:t>
            </a:r>
            <a:b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1600" b="0" dirty="0" smtClean="0">
                <a:solidFill>
                  <a:srgbClr val="002E63"/>
                </a:solidFill>
                <a:effectLst/>
                <a:ea typeface="+mn-ea"/>
                <a:cs typeface="+mn-cs"/>
              </a:rPr>
              <a:t>ředitel </a:t>
            </a:r>
            <a: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sekce </a:t>
            </a:r>
            <a:r>
              <a:rPr lang="cs-CZ" sz="1600" b="0" dirty="0" smtClean="0">
                <a:solidFill>
                  <a:srgbClr val="002E63"/>
                </a:solidFill>
                <a:effectLst/>
                <a:ea typeface="+mn-ea"/>
                <a:cs typeface="+mn-cs"/>
              </a:rPr>
              <a:t>provozní			2</a:t>
            </a:r>
            <a: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. listopadu 2022</a:t>
            </a:r>
            <a:b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16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ÚCL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3D5E5F1-C521-44DD-B270-7E791ED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9320"/>
            <a:ext cx="8820472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CIVIL AVIATION AUTHORITY CZECH REPUBLIC</a:t>
            </a:r>
          </a:p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K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Letisti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1149/23, 160 08 Prague 6 •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Phone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: +420 225 421 111 • www.caa.cz • email: 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podatelna@caa.cz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198814-88A9-46DA-9C3E-B3340E1B5C8A}"/>
              </a:ext>
            </a:extLst>
          </p:cNvPr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9pPr>
          </a:lstStyle>
          <a:p>
            <a:r>
              <a:rPr lang="cs-CZ" kern="0" dirty="0"/>
              <a:t>Plán výkonnosti ČR pro období RP3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60435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CEF – Nákladová efektivita – traťová služba řízení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ukazatelem je </a:t>
            </a:r>
            <a:r>
              <a:rPr lang="cs-CZ" sz="1600" b="1" dirty="0" err="1"/>
              <a:t>Determined</a:t>
            </a:r>
            <a:r>
              <a:rPr lang="cs-CZ" sz="1600" b="1" dirty="0"/>
              <a:t> Unit </a:t>
            </a:r>
            <a:r>
              <a:rPr lang="cs-CZ" sz="1600" b="1" dirty="0" err="1"/>
              <a:t>Costs</a:t>
            </a: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Skutečně hrazená cena byla nižší než plánovaná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Úspory 2020 – 2021 oproti plánu 3,5 %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Nižší náklady ÚCL a </a:t>
            </a:r>
            <a:r>
              <a:rPr lang="cs-CZ" sz="1400" dirty="0" smtClean="0"/>
              <a:t>ŘLP ČR, s. p.</a:t>
            </a: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Vyšší </a:t>
            </a:r>
            <a:r>
              <a:rPr lang="cs-CZ" sz="1400" dirty="0" smtClean="0"/>
              <a:t>náklady ČHMÚ</a:t>
            </a: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Provoz dle plánu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6741B58-7308-442E-B520-EFF7CEF60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244030"/>
            <a:ext cx="7200000" cy="4794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solid"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EAD1363-8CBA-4C33-9752-ED1CA47BE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708920"/>
            <a:ext cx="7200000" cy="45789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solid"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5A9DDEA-98D8-49EC-A49A-88878DF6FB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165052"/>
            <a:ext cx="7210344" cy="6838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solid"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FCD2165-763E-4D98-8F7B-0636466E7B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080" y="4867809"/>
            <a:ext cx="3600000" cy="126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63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CEF – Nákladová efektivita – letištní služba řízení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ukazatelem je </a:t>
            </a:r>
            <a:r>
              <a:rPr lang="cs-CZ" sz="1600" b="1" dirty="0" err="1"/>
              <a:t>Determined</a:t>
            </a:r>
            <a:r>
              <a:rPr lang="cs-CZ" sz="1600" b="1" dirty="0"/>
              <a:t> Unit </a:t>
            </a:r>
            <a:r>
              <a:rPr lang="cs-CZ" sz="1600" b="1" dirty="0" err="1"/>
              <a:t>Costs</a:t>
            </a: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Skutečně hrazená cena byla nižší než plánovaná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Úspory 2020 – 2021 oproti plánu 3,2 %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Nižší náklady ÚCL a </a:t>
            </a:r>
            <a:r>
              <a:rPr lang="cs-CZ" sz="1400" dirty="0" smtClean="0"/>
              <a:t>ŘLP ČR, s. p.</a:t>
            </a: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Vyšší </a:t>
            </a:r>
            <a:r>
              <a:rPr lang="cs-CZ" sz="1400" dirty="0" smtClean="0"/>
              <a:t>náklady ČHMÚ</a:t>
            </a: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Provoz nižší o 0,3 % oproti plánu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6DF4BE2-EE5E-46E9-ABE0-CE132D984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132856"/>
            <a:ext cx="7200000" cy="461739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321947A-2810-49B4-BDA1-F20364DC2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594595"/>
            <a:ext cx="7200000" cy="455895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6231246-BC8E-45B9-B3FC-DAE9718F4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3066798"/>
            <a:ext cx="7200000" cy="4342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55B7877-29CE-4BAB-8C8B-46452BA41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4725144"/>
            <a:ext cx="3600000" cy="13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145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k pololetí 2022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938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Průběžný monitoring plnění cílů ŘLP ČR k 30.6.2022: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SAF </a:t>
            </a:r>
            <a:r>
              <a:rPr lang="cs-CZ" sz="1400" dirty="0"/>
              <a:t>– nebyla zaznamenána žádná nehoda ani </a:t>
            </a:r>
            <a:r>
              <a:rPr lang="cs-CZ" sz="1400" dirty="0" err="1"/>
              <a:t>Serious</a:t>
            </a:r>
            <a:r>
              <a:rPr lang="cs-CZ" sz="1400" dirty="0"/>
              <a:t> incident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ENV – </a:t>
            </a:r>
            <a:r>
              <a:rPr lang="cs-CZ" sz="1400" dirty="0"/>
              <a:t>KEA dosáhla úrovně 2,59 %, požadováno 2,05 % a to z důvodu změn letových toků a vojenských operací jak v ČR tak v DE v souvislosti s válkou na Ukrajině. Probíhají aktivity k rozšíření </a:t>
            </a:r>
            <a:r>
              <a:rPr lang="cs-CZ" sz="1400" dirty="0" err="1"/>
              <a:t>crossborder</a:t>
            </a:r>
            <a:r>
              <a:rPr lang="cs-CZ" sz="1400" dirty="0"/>
              <a:t> FRA (připojení k SEE FRA</a:t>
            </a:r>
            <a:r>
              <a:rPr lang="cs-CZ" sz="1400" dirty="0" smtClean="0"/>
              <a:t>).</a:t>
            </a:r>
            <a:endParaRPr lang="cs-CZ" sz="14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CAP – </a:t>
            </a:r>
            <a:r>
              <a:rPr lang="cs-CZ" sz="1400" dirty="0"/>
              <a:t>dodržen cíl v oblasti slotů, proběhlo provozní nasazení </a:t>
            </a:r>
            <a:r>
              <a:rPr lang="cs-CZ" sz="1400" dirty="0" err="1"/>
              <a:t>TopSky</a:t>
            </a:r>
            <a:r>
              <a:rPr lang="cs-CZ" sz="1400" dirty="0"/>
              <a:t>. Po nasazení nového DPS není dostatečná kapacita ve FIR Praha. Kapacitní omezení řešeno s dodavatelem, nasazováno </a:t>
            </a:r>
            <a:r>
              <a:rPr lang="cs-CZ" sz="1400" dirty="0" smtClean="0"/>
              <a:t>maximum lidských zdrojů ŘLP ČR, s. p. </a:t>
            </a:r>
            <a:r>
              <a:rPr lang="cs-CZ" sz="1400" dirty="0"/>
              <a:t>Při vyloučení vlivu nového systému a války na Ukrajině cíl zpoždění dodržen.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CEF – </a:t>
            </a:r>
            <a:r>
              <a:rPr lang="cs-CZ" sz="1400" dirty="0"/>
              <a:t>Jednotkové ceny v souladu s Plánem výkonnosti, nákladové báze sníženy oproti roku 2019 o 10 %. Finanční situace poskytovatele stabilní s pozitivním výhledem do dalších let.</a:t>
            </a:r>
            <a:endParaRPr lang="cs-CZ" sz="11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43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CBCD-DD13-4D6F-8A64-C2F36DFA4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cs-CZ" sz="2800" dirty="0">
                <a:solidFill>
                  <a:schemeClr val="accent6"/>
                </a:solidFill>
              </a:rPr>
              <a:t>Děkuji Vám za pozornost</a:t>
            </a:r>
            <a:endParaRPr lang="en-GB" sz="2800" dirty="0">
              <a:solidFill>
                <a:schemeClr val="accent6"/>
              </a:solidFill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3D5E5F1-C521-44DD-B270-7E791ED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9320"/>
            <a:ext cx="8820472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CIVIL AVIATION AUTHORITY CZECH REPUBLIC</a:t>
            </a:r>
          </a:p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K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Letisti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1149/23, 160 08 Prague 6 •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Phone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: +420 225 421 111 • </a:t>
            </a:r>
            <a:r>
              <a:rPr lang="cs-CZ" sz="900" b="1" dirty="0" smtClean="0">
                <a:solidFill>
                  <a:schemeClr val="bg1"/>
                </a:solidFill>
                <a:latin typeface="Verdana" pitchFamily="34" charset="0"/>
              </a:rPr>
              <a:t>www.caa.cz 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• email: 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podatelna@caa.cz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6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Kontext výkonnostního plánování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Proč regulováno?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Související legislativa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Subjekty výkonnostního plánu ČR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Revidovaný plán výkonnosti z roku 2022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Hlavní změny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Výsledky konzultací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Další postup</a:t>
            </a:r>
            <a:endParaRPr lang="en-GB" sz="14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Plnění cílů v letech 2021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Plnění stanovených cílů Plánu výkonnosti dle KPA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37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výkonnosti - kontext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Regulace subjektů národního ATM systému z důvodu monopolního postavení na trhu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Subjektem SES legislativy, konkrétně pro RP3 je </a:t>
            </a:r>
            <a:r>
              <a:rPr lang="cs-CZ" sz="1600" b="1" dirty="0" smtClean="0"/>
              <a:t>dáno prováděcím nařízením </a:t>
            </a:r>
            <a:r>
              <a:rPr lang="cs-CZ" sz="1600" b="1" dirty="0"/>
              <a:t>2019/317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reakci na COVID-19 přijato nařízení EK (EU) 2020/1627 stanovující mimořádná opatření k redukci dopadů pandemie </a:t>
            </a:r>
            <a:r>
              <a:rPr lang="cs-CZ" sz="1600" dirty="0"/>
              <a:t>(revize předložených plánů, změny </a:t>
            </a:r>
            <a:r>
              <a:rPr lang="cs-CZ" sz="1600" dirty="0" err="1"/>
              <a:t>traffic</a:t>
            </a:r>
            <a:r>
              <a:rPr lang="cs-CZ" sz="1600" dirty="0"/>
              <a:t> risk </a:t>
            </a:r>
            <a:r>
              <a:rPr lang="cs-CZ" sz="1600" dirty="0" err="1"/>
              <a:t>sharingu</a:t>
            </a:r>
            <a:r>
              <a:rPr lang="cs-CZ" sz="1600" dirty="0"/>
              <a:t>…)</a:t>
            </a:r>
            <a:r>
              <a:rPr lang="cs-CZ" sz="1600" b="1" dirty="0"/>
              <a:t> a </a:t>
            </a:r>
            <a:r>
              <a:rPr lang="cs-CZ" sz="1600" b="1" dirty="0" smtClean="0"/>
              <a:t>nařízení </a:t>
            </a:r>
            <a:r>
              <a:rPr lang="cs-CZ" sz="1600" b="1" dirty="0"/>
              <a:t>EK (EU) 2021/891 stanovující nové výkonnostní cíle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případě ČR plán výkonnosti zahrnuje: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ŘLP ČR, </a:t>
            </a:r>
            <a:r>
              <a:rPr lang="cs-CZ" sz="1400" dirty="0" err="1"/>
              <a:t>s.p</a:t>
            </a:r>
            <a:r>
              <a:rPr lang="cs-CZ" sz="1400" dirty="0"/>
              <a:t>.  	poskytovatel letových provozních služeb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ČHMÚ 		poskytovatel METEO dat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ÚCL		národní dozorový orgán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Plány výkonnosti jsou projednávány s uživateli vzdušného prostoru a schvalovány Evropskou Komisí na doporučení PRB.</a:t>
            </a: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190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Revidovaný plán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266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Výkonnostní plán ČR pro RP3, předložený na podzim </a:t>
            </a:r>
            <a:r>
              <a:rPr lang="cs-CZ" sz="1600" b="1" dirty="0" smtClean="0"/>
              <a:t>2019, </a:t>
            </a:r>
            <a:r>
              <a:rPr lang="cs-CZ" sz="1600" b="1" dirty="0"/>
              <a:t>naplňoval veškeré požadavky a byl doporučen PRB ke schválení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reakci na COVID-19 pozastavila EK proces schvalování výkonnostních plánů předložených na podzim 2019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ÚCL ve spolupráci s ŘLP ČR, </a:t>
            </a:r>
            <a:r>
              <a:rPr lang="cs-CZ" sz="1600" b="1" dirty="0" err="1"/>
              <a:t>s.p</a:t>
            </a:r>
            <a:r>
              <a:rPr lang="cs-CZ" sz="1600" b="1" dirty="0"/>
              <a:t>., ČHMI a MD ČR </a:t>
            </a:r>
            <a:r>
              <a:rPr lang="cs-CZ" sz="1600" b="1" dirty="0" smtClean="0"/>
              <a:t>připravil </a:t>
            </a:r>
            <a:r>
              <a:rPr lang="cs-CZ" sz="1600" b="1" dirty="0"/>
              <a:t>revidovaný plán výkonnosti, který byl EK schválen dne 13.4.2022</a:t>
            </a:r>
            <a:endParaRPr lang="cs-CZ" sz="16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Cíle stanoveny ve 4 klíčových oblastech výkonnosti (KPA): SAF – Provozní bezpečnost, ENV – Životní prostředí, CAP – Kapacita služeb a CEF – Nákladová efektivita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0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Revidovaný plán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393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Plán navazuje na pozitivně přijatou verzi z roku 2019 a pružně reaguje na stávající a predikovaný objem provozu</a:t>
            </a:r>
            <a:endParaRPr lang="cs-CZ" sz="1600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3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Zásadní změny v Plánu výkonnosti ČR</a:t>
            </a:r>
            <a:r>
              <a:rPr lang="cs-CZ" sz="1600" dirty="0"/>
              <a:t> (oproti verzi z roku 2019)</a:t>
            </a:r>
            <a:r>
              <a:rPr lang="cs-CZ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Aktualizovaná prognóza provozu dle STATFOR 05/2021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Vyjmutí regionálních letišť (LKKV, LKMT a LKTB) z plánu výkonnosti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Redukce nákladových bází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 smtClean="0"/>
              <a:t>Opětovné posouzení priorit </a:t>
            </a:r>
            <a:r>
              <a:rPr lang="cs-CZ" sz="1400" dirty="0"/>
              <a:t>plánu investic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300" b="1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3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Změny reflektují snahu o minimalizaci dopadů pandemie COVID-19 na uživatele a to při zachování finanční stability a </a:t>
            </a:r>
            <a:r>
              <a:rPr lang="cs-CZ" sz="1600" b="1" dirty="0" smtClean="0"/>
              <a:t>schopnosti </a:t>
            </a:r>
            <a:r>
              <a:rPr lang="cs-CZ" sz="1600" b="1" dirty="0"/>
              <a:t>garantovat dostatečnou kapacitu hlavního poskytovatele LPS v ČR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Plnění plánu dle PRB Monitoring Report 2021 </a:t>
            </a:r>
            <a:r>
              <a:rPr lang="cs-CZ" sz="1600" dirty="0"/>
              <a:t>(</a:t>
            </a:r>
            <a:r>
              <a:rPr lang="cs-CZ" sz="1600" dirty="0" err="1"/>
              <a:t>Annex</a:t>
            </a:r>
            <a:r>
              <a:rPr lang="cs-CZ" sz="1600" dirty="0"/>
              <a:t> II)</a:t>
            </a:r>
            <a:r>
              <a:rPr lang="cs-CZ" sz="1600" b="1" dirty="0"/>
              <a:t> je uvedeno dále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22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7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SAF – </a:t>
            </a:r>
            <a:r>
              <a:rPr lang="cs-CZ" sz="1600" b="1" dirty="0" smtClean="0"/>
              <a:t>Provozní bezpečnost</a:t>
            </a:r>
            <a:endParaRPr lang="cs-CZ" sz="1600" b="1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úroveň </a:t>
            </a:r>
            <a:r>
              <a:rPr lang="cs-CZ" sz="1600" b="1" dirty="0" err="1"/>
              <a:t>EoSM</a:t>
            </a:r>
            <a:r>
              <a:rPr lang="cs-CZ" sz="1600" b="1" dirty="0"/>
              <a:t> </a:t>
            </a:r>
            <a:r>
              <a:rPr lang="cs-CZ" sz="1600" dirty="0"/>
              <a:t>(</a:t>
            </a:r>
            <a:r>
              <a:rPr lang="en-GB" sz="1600" dirty="0" err="1" smtClean="0"/>
              <a:t>Efektiv</a:t>
            </a:r>
            <a:r>
              <a:rPr lang="cs-CZ" sz="1600" dirty="0" err="1" smtClean="0"/>
              <a:t>nost</a:t>
            </a:r>
            <a:r>
              <a:rPr lang="en-GB" sz="1600" dirty="0" smtClean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</a:t>
            </a:r>
            <a:r>
              <a:rPr lang="en-GB" sz="1600" dirty="0" err="1"/>
              <a:t>bezpečnosti</a:t>
            </a:r>
            <a:r>
              <a:rPr lang="cs-CZ" sz="1600" dirty="0"/>
              <a:t>)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Všechny cíle roku 2021 byly splněny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Ve 4 z 5 komponent byly splněny nebo </a:t>
            </a:r>
            <a:r>
              <a:rPr lang="cs-CZ" sz="1600" b="1" dirty="0" smtClean="0"/>
              <a:t>překročeny </a:t>
            </a:r>
            <a:r>
              <a:rPr lang="cs-CZ" sz="1600" b="1" dirty="0"/>
              <a:t>i cíle roku 2024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0C02159-8D36-4BDA-9C86-B0B66265C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492896"/>
            <a:ext cx="7200000" cy="158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7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79" y="1417638"/>
            <a:ext cx="8229600" cy="507806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ENV – Životní prostředí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úroveň KEA </a:t>
            </a:r>
            <a:r>
              <a:rPr lang="cs-CZ" sz="1600" dirty="0"/>
              <a:t>(</a:t>
            </a:r>
            <a:r>
              <a:rPr lang="en-GB" sz="1600" dirty="0" err="1"/>
              <a:t>Průměrná</a:t>
            </a:r>
            <a:r>
              <a:rPr lang="en-GB" sz="1600" dirty="0"/>
              <a:t> </a:t>
            </a:r>
            <a:r>
              <a:rPr lang="en-GB" sz="1600" dirty="0" err="1"/>
              <a:t>horizontální</a:t>
            </a:r>
            <a:r>
              <a:rPr lang="en-GB" sz="1600" dirty="0"/>
              <a:t> </a:t>
            </a:r>
            <a:r>
              <a:rPr lang="en-GB" sz="1600" dirty="0" err="1"/>
              <a:t>efektivita</a:t>
            </a:r>
            <a:r>
              <a:rPr lang="en-GB" sz="1600" dirty="0"/>
              <a:t> </a:t>
            </a:r>
            <a:r>
              <a:rPr lang="en-GB" sz="1600" dirty="0" err="1"/>
              <a:t>traťových</a:t>
            </a:r>
            <a:r>
              <a:rPr lang="en-GB" sz="1600" dirty="0"/>
              <a:t> </a:t>
            </a:r>
            <a:r>
              <a:rPr lang="en-GB" sz="1600" dirty="0" err="1"/>
              <a:t>letů</a:t>
            </a:r>
            <a:r>
              <a:rPr lang="en-GB" sz="1600" dirty="0"/>
              <a:t> v </a:t>
            </a:r>
            <a:r>
              <a:rPr lang="en-GB" sz="1600" dirty="0" err="1"/>
              <a:t>rámci</a:t>
            </a:r>
            <a:r>
              <a:rPr lang="en-GB" sz="1600" dirty="0"/>
              <a:t> </a:t>
            </a:r>
            <a:r>
              <a:rPr lang="en-GB" sz="1600" dirty="0" err="1"/>
              <a:t>skutečné</a:t>
            </a:r>
            <a:r>
              <a:rPr lang="en-GB" sz="1600" dirty="0"/>
              <a:t> </a:t>
            </a:r>
            <a:r>
              <a:rPr lang="en-GB" sz="1600" dirty="0" err="1"/>
              <a:t>dráhy</a:t>
            </a:r>
            <a:r>
              <a:rPr lang="en-GB" sz="1600" dirty="0"/>
              <a:t> </a:t>
            </a:r>
            <a:r>
              <a:rPr lang="en-GB" sz="1600" dirty="0" err="1"/>
              <a:t>letu</a:t>
            </a:r>
            <a:r>
              <a:rPr lang="cs-CZ" sz="1600" dirty="0"/>
              <a:t>)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2021 byl </a:t>
            </a:r>
            <a:r>
              <a:rPr lang="cs-CZ" sz="1600" b="1" dirty="0" smtClean="0"/>
              <a:t>splněn</a:t>
            </a: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Příznivý vývoj i v monitorovaných </a:t>
            </a:r>
            <a:r>
              <a:rPr lang="cs-CZ" sz="1600" b="1" dirty="0" smtClean="0"/>
              <a:t>ukazatelích </a:t>
            </a:r>
            <a:r>
              <a:rPr lang="cs-CZ" sz="1600" b="1" dirty="0"/>
              <a:t>pro letištní činnost </a:t>
            </a:r>
            <a:r>
              <a:rPr lang="cs-CZ" sz="1600" dirty="0"/>
              <a:t>(na LKPR):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Additional</a:t>
            </a:r>
            <a:r>
              <a:rPr lang="cs-CZ" sz="1400" dirty="0"/>
              <a:t> Taxi-</a:t>
            </a:r>
            <a:r>
              <a:rPr lang="cs-CZ" sz="1400" dirty="0" err="1"/>
              <a:t>Out</a:t>
            </a:r>
            <a:r>
              <a:rPr lang="cs-CZ" sz="1400" dirty="0"/>
              <a:t> </a:t>
            </a:r>
            <a:r>
              <a:rPr lang="cs-CZ" sz="1400" dirty="0" err="1"/>
              <a:t>Time</a:t>
            </a:r>
            <a:r>
              <a:rPr lang="cs-CZ" sz="1400" dirty="0"/>
              <a:t> – 1,76 min/odlet, tj. meziroční nárůst (de-</a:t>
            </a:r>
            <a:r>
              <a:rPr lang="cs-CZ" sz="1400" dirty="0" err="1"/>
              <a:t>icing</a:t>
            </a:r>
            <a:r>
              <a:rPr lang="cs-CZ" sz="1400" dirty="0"/>
              <a:t> </a:t>
            </a:r>
            <a:r>
              <a:rPr lang="cs-CZ" sz="1400" dirty="0" err="1"/>
              <a:t>proccedures</a:t>
            </a:r>
            <a:r>
              <a:rPr lang="cs-CZ" sz="1400" dirty="0"/>
              <a:t>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Additional</a:t>
            </a:r>
            <a:r>
              <a:rPr lang="cs-CZ" sz="1400" dirty="0"/>
              <a:t> ASMA </a:t>
            </a:r>
            <a:r>
              <a:rPr lang="cs-CZ" sz="1400" dirty="0" err="1"/>
              <a:t>Time</a:t>
            </a:r>
            <a:r>
              <a:rPr lang="cs-CZ" sz="1400" dirty="0"/>
              <a:t> – 0,5 min/přílet, tj. meziroční pokles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Share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CDO – 25,9 %, tj. meziroční pokles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DFF1DB-7C71-472E-959A-1904E3093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79" y="2560638"/>
            <a:ext cx="7200000" cy="12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0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37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CAP – Kapacita traťových služeb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ATFM en-</a:t>
            </a:r>
            <a:r>
              <a:rPr lang="cs-CZ" sz="1600" b="1" dirty="0" err="1"/>
              <a:t>route</a:t>
            </a:r>
            <a:r>
              <a:rPr lang="cs-CZ" sz="1600" b="1" dirty="0"/>
              <a:t> </a:t>
            </a:r>
            <a:r>
              <a:rPr lang="cs-CZ" sz="1600" b="1" dirty="0" err="1"/>
              <a:t>delay</a:t>
            </a:r>
            <a:r>
              <a:rPr lang="cs-CZ" sz="1600" b="1" dirty="0"/>
              <a:t> </a:t>
            </a:r>
            <a:r>
              <a:rPr lang="cs-CZ" sz="1600" dirty="0"/>
              <a:t>(úroveň zpoždění vyjádřená v minutách na provedený IFR let)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2021 byl splněn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Byla výrazně nižší úroveň provozu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Volná kapacita využita k přípravám přechodu na nový DPS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Dle Nařízení EK (EU) 2020/1627 není pro roky 2020 a 2021 aplikováno incentivní schéma </a:t>
            </a:r>
            <a:r>
              <a:rPr lang="cs-CZ" sz="1600" dirty="0"/>
              <a:t>(bude platné až pro roky 2022 – 2024)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11B996E-3C93-45BC-B432-231F60CE7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483768"/>
            <a:ext cx="7200000" cy="115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0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  za rok 2021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5642"/>
            <a:ext cx="8229600" cy="5014507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CAP – Kapacita letištních služeb (LKPR)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</a:t>
            </a:r>
            <a:r>
              <a:rPr lang="cs-CZ" sz="1600" b="1" dirty="0" err="1"/>
              <a:t>Arrival</a:t>
            </a:r>
            <a:r>
              <a:rPr lang="cs-CZ" sz="1600" b="1" dirty="0"/>
              <a:t> ATFM </a:t>
            </a:r>
            <a:r>
              <a:rPr lang="cs-CZ" sz="1600" b="1" dirty="0" err="1"/>
              <a:t>delay</a:t>
            </a:r>
            <a:r>
              <a:rPr lang="cs-CZ" sz="1600" b="1" dirty="0"/>
              <a:t> </a:t>
            </a:r>
            <a:r>
              <a:rPr lang="cs-CZ" sz="1600" dirty="0"/>
              <a:t>(úroveň zpoždění vyjádřená v minutách na IFR přílet)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2021 byl splněn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Dle Nařízení EK (EU) 2020/1627 není pro roky 2020 a 2021 aplikováno incentivní schéma </a:t>
            </a:r>
            <a:r>
              <a:rPr lang="cs-CZ" sz="1600" dirty="0"/>
              <a:t>(bude platné až pro roky 2022 – 2024)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ATFM Slot Adherence – dosaženo 95,3 %, tj. meziroční zlepšení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ATC </a:t>
            </a:r>
            <a:r>
              <a:rPr lang="cs-CZ" sz="1400" dirty="0" err="1"/>
              <a:t>Pre-departure</a:t>
            </a:r>
            <a:r>
              <a:rPr lang="cs-CZ" sz="1400" dirty="0"/>
              <a:t> </a:t>
            </a:r>
            <a:r>
              <a:rPr lang="cs-CZ" sz="1400" dirty="0" err="1"/>
              <a:t>Delay</a:t>
            </a:r>
            <a:r>
              <a:rPr lang="cs-CZ" sz="1400" dirty="0"/>
              <a:t> – nemonitorováno, nejsou dostatečná data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All</a:t>
            </a:r>
            <a:r>
              <a:rPr lang="cs-CZ" sz="1400" dirty="0"/>
              <a:t> </a:t>
            </a:r>
            <a:r>
              <a:rPr lang="cs-CZ" sz="1400" dirty="0" err="1"/>
              <a:t>Causes</a:t>
            </a:r>
            <a:r>
              <a:rPr lang="cs-CZ" sz="1400" dirty="0"/>
              <a:t> </a:t>
            </a:r>
            <a:r>
              <a:rPr lang="cs-CZ" sz="1400" dirty="0" err="1"/>
              <a:t>Pre-departure</a:t>
            </a:r>
            <a:r>
              <a:rPr lang="cs-CZ" sz="1400" dirty="0"/>
              <a:t> </a:t>
            </a:r>
            <a:r>
              <a:rPr lang="cs-CZ" sz="1400" dirty="0" err="1"/>
              <a:t>Delay</a:t>
            </a:r>
            <a:r>
              <a:rPr lang="cs-CZ" sz="1400" dirty="0"/>
              <a:t> – dosaženo 8,32 minut na odlet, tj. totožné s r. 2020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84BEDC-3273-4ABD-8B9C-AB1222AD6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276872"/>
            <a:ext cx="7200000" cy="2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2194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16884</TotalTime>
  <Words>1018</Words>
  <Application>Microsoft Office PowerPoint</Application>
  <PresentationFormat>Předvádění na obrazovce (4:3)</PresentationFormat>
  <Paragraphs>144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Verdana</vt:lpstr>
      <vt:lpstr>Wingdings</vt:lpstr>
      <vt:lpstr>Výchozí návrh</vt:lpstr>
      <vt:lpstr>XX. ročník Jednání s leteckými dopravci      a odbornou leteckou veřejností         Vítězslav Hezký    IATCC Jeneč ředitel sekce provozní   2. listopadu 2022 ÚCL</vt:lpstr>
      <vt:lpstr>Obsah</vt:lpstr>
      <vt:lpstr>Plán výkonnosti - kontext</vt:lpstr>
      <vt:lpstr>Revidovaný plán výkonnosti</vt:lpstr>
      <vt:lpstr>Revidovaný plán výkonnosti</vt:lpstr>
      <vt:lpstr>Plnění cílů plánu výkonnosti  za rok 2021</vt:lpstr>
      <vt:lpstr>Plnění cílů plánu výkonnosti  za rok 2021</vt:lpstr>
      <vt:lpstr>Plnění cílů plánu výkonnosti  za rok 2021</vt:lpstr>
      <vt:lpstr>Plnění cílů plánu výkonnosti  za rok 2021</vt:lpstr>
      <vt:lpstr>Plnění cílů plánu výkonnosti  za rok 2021</vt:lpstr>
      <vt:lpstr>Plnění cílů plánu výkonnosti  za rok 2021</vt:lpstr>
      <vt:lpstr>Plnění cílů plánu výkonnosti k pololetí 2022</vt:lpstr>
      <vt:lpstr>Děkuji Vám za pozornost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Republic: consultation with Airspace Users on revised national Performance Plan and Unit rates/Actual costs  IATCC Jenec and virtual (MS Teams) 20 July 2021</dc:title>
  <dc:creator>sikyr</dc:creator>
  <cp:lastModifiedBy>SOJKOVA Alena</cp:lastModifiedBy>
  <cp:revision>1032</cp:revision>
  <cp:lastPrinted>2021-07-16T09:46:12Z</cp:lastPrinted>
  <dcterms:created xsi:type="dcterms:W3CDTF">2009-01-09T12:22:10Z</dcterms:created>
  <dcterms:modified xsi:type="dcterms:W3CDTF">2022-11-03T10:25:32Z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