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</p:sldMasterIdLst>
  <p:notesMasterIdLst>
    <p:notesMasterId r:id="rId17"/>
  </p:notesMasterIdLst>
  <p:sldIdLst>
    <p:sldId id="256" r:id="rId3"/>
    <p:sldId id="323" r:id="rId4"/>
    <p:sldId id="337" r:id="rId5"/>
    <p:sldId id="339" r:id="rId6"/>
    <p:sldId id="335" r:id="rId7"/>
    <p:sldId id="331" r:id="rId8"/>
    <p:sldId id="333" r:id="rId9"/>
    <p:sldId id="340" r:id="rId10"/>
    <p:sldId id="341" r:id="rId11"/>
    <p:sldId id="326" r:id="rId12"/>
    <p:sldId id="330" r:id="rId13"/>
    <p:sldId id="318" r:id="rId14"/>
    <p:sldId id="334" r:id="rId15"/>
    <p:sldId id="259" r:id="rId16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067" autoAdjust="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220A46-F1E5-489B-92A2-841934303770}" type="datetimeFigureOut">
              <a:rPr lang="cs-CZ"/>
              <a:pPr>
                <a:defRPr/>
              </a:pPr>
              <a:t>03.11.2022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3FECD8-9E99-494C-BE36-6116E6D6FD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604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1940" y="268923"/>
            <a:ext cx="6858000" cy="1376997"/>
          </a:xfrm>
        </p:spPr>
        <p:txBody>
          <a:bodyPr>
            <a:normAutofit/>
          </a:bodyPr>
          <a:lstStyle>
            <a:lvl1pPr algn="l">
              <a:defRPr sz="41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1940" y="1768317"/>
            <a:ext cx="6858000" cy="1655762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9DCA9E-1358-4F01-BCB1-0ECABC53521B}" type="datetimeFigureOut">
              <a:rPr lang="cs-CZ"/>
              <a:pPr>
                <a:defRPr/>
              </a:pPr>
              <a:t>03.11.2022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9A3DC7-7D9F-4359-99EA-6694FEB497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37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644408"/>
      </p:ext>
    </p:extLst>
  </p:cSld>
  <p:clrMapOvr>
    <a:masterClrMapping/>
  </p:clrMapOvr>
  <p:transition spd="med" advClick="0" advTm="9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90145" y="2039815"/>
            <a:ext cx="41400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9356" y="2039815"/>
            <a:ext cx="41400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787266"/>
      </p:ext>
    </p:extLst>
  </p:cSld>
  <p:clrMapOvr>
    <a:masterClrMapping/>
  </p:clrMapOvr>
  <p:transition spd="med" advClick="0" advTm="9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712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404814" y="1597025"/>
            <a:ext cx="3417887" cy="29083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1"/>
          </p:nvPr>
        </p:nvSpPr>
        <p:spPr>
          <a:xfrm>
            <a:off x="4114801" y="1597025"/>
            <a:ext cx="2833688" cy="3538538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404814" y="4505327"/>
            <a:ext cx="3417887" cy="1190625"/>
          </a:xfrm>
        </p:spPr>
        <p:txBody>
          <a:bodyPr lIns="0" tIns="72000" rIns="0"/>
          <a:lstStyle>
            <a:lvl1pPr>
              <a:defRPr sz="135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4"/>
          <p:cNvSpPr>
            <a:spLocks noGrp="1"/>
          </p:cNvSpPr>
          <p:nvPr>
            <p:ph type="body" sz="quarter" idx="13"/>
          </p:nvPr>
        </p:nvSpPr>
        <p:spPr>
          <a:xfrm>
            <a:off x="4114801" y="5135565"/>
            <a:ext cx="2833688" cy="560387"/>
          </a:xfrm>
        </p:spPr>
        <p:txBody>
          <a:bodyPr lIns="0" tIns="72000" rIns="0"/>
          <a:lstStyle>
            <a:lvl1pPr>
              <a:defRPr sz="135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193701"/>
      </p:ext>
    </p:extLst>
  </p:cSld>
  <p:clrMapOvr>
    <a:masterClrMapping/>
  </p:clrMapOvr>
  <p:transition spd="med" advClick="0" advTm="9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712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404814" y="1597025"/>
            <a:ext cx="5939426" cy="38227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6353127" y="1597027"/>
            <a:ext cx="2544688" cy="1190625"/>
          </a:xfrm>
        </p:spPr>
        <p:txBody>
          <a:bodyPr lIns="108000" tIns="0" rIns="0"/>
          <a:lstStyle>
            <a:lvl1pPr marL="200025" indent="-200025">
              <a:defRPr sz="135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26362230"/>
      </p:ext>
    </p:extLst>
  </p:cSld>
  <p:clrMapOvr>
    <a:masterClrMapping/>
  </p:clrMapOvr>
  <p:transition spd="med" advClick="0" advTm="9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290514" y="257175"/>
            <a:ext cx="860742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8293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299622" y="447677"/>
            <a:ext cx="8598192" cy="1190625"/>
          </a:xfrm>
        </p:spPr>
        <p:txBody>
          <a:bodyPr lIns="108000" tIns="0" rIns="0"/>
          <a:lstStyle>
            <a:lvl1pPr marL="200025" indent="-200025"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69263598"/>
      </p:ext>
    </p:extLst>
  </p:cSld>
  <p:clrMapOvr>
    <a:masterClrMapping/>
  </p:clrMapOvr>
  <p:transition spd="med" advClick="0" advTm="9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486395"/>
      </p:ext>
    </p:extLst>
  </p:cSld>
  <p:clrMapOvr>
    <a:masterClrMapping/>
  </p:clrMapOvr>
  <p:transition spd="med" advClick="0" advTm="9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676653"/>
      </p:ext>
    </p:extLst>
  </p:cSld>
  <p:clrMapOvr>
    <a:masterClrMapping/>
  </p:clrMapOvr>
  <p:transition spd="med" advClick="0" advTm="9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32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90145" y="2039815"/>
            <a:ext cx="41400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9356" y="2039815"/>
            <a:ext cx="41400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58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712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404813" y="1597025"/>
            <a:ext cx="3417887" cy="29083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1"/>
          </p:nvPr>
        </p:nvSpPr>
        <p:spPr>
          <a:xfrm>
            <a:off x="4114800" y="1597025"/>
            <a:ext cx="2833688" cy="3538538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404813" y="4505325"/>
            <a:ext cx="3417887" cy="1190625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4"/>
          <p:cNvSpPr>
            <a:spLocks noGrp="1"/>
          </p:cNvSpPr>
          <p:nvPr>
            <p:ph type="body" sz="quarter" idx="13"/>
          </p:nvPr>
        </p:nvSpPr>
        <p:spPr>
          <a:xfrm>
            <a:off x="4114801" y="5135563"/>
            <a:ext cx="2833688" cy="560387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8081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712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404813" y="1597025"/>
            <a:ext cx="5939426" cy="38227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6353127" y="1597025"/>
            <a:ext cx="2544688" cy="1190625"/>
          </a:xfrm>
        </p:spPr>
        <p:txBody>
          <a:bodyPr lIns="108000" tIns="0" rIns="0"/>
          <a:lstStyle>
            <a:lvl1pPr marL="266700" indent="-266700"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0256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290513" y="257175"/>
            <a:ext cx="860742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8293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299622" y="447675"/>
            <a:ext cx="8598192" cy="1190625"/>
          </a:xfrm>
        </p:spPr>
        <p:txBody>
          <a:bodyPr lIns="108000" tIns="0" rIns="0"/>
          <a:lstStyle>
            <a:lvl1pPr marL="266700" indent="-266700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4444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27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7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1940" y="268925"/>
            <a:ext cx="6858000" cy="1376997"/>
          </a:xfrm>
        </p:spPr>
        <p:txBody>
          <a:bodyPr>
            <a:normAutofit/>
          </a:bodyPr>
          <a:lstStyle>
            <a:lvl1pPr algn="l">
              <a:defRPr sz="3075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1940" y="1768317"/>
            <a:ext cx="6858000" cy="1655762"/>
          </a:xfrm>
        </p:spPr>
        <p:txBody>
          <a:bodyPr/>
          <a:lstStyle>
            <a:lvl1pPr marL="0" indent="0" algn="l">
              <a:buNone/>
              <a:defRPr sz="165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5885B2D-B0DF-4B41-9F7A-C737FD2A1C26}" type="datetimeFigureOut">
              <a:rPr lang="cs-CZ">
                <a:solidFill>
                  <a:srgbClr val="000000"/>
                </a:solidFill>
              </a:rPr>
              <a:pPr>
                <a:defRPr/>
              </a:pPr>
              <a:t>03.11.2022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AD6CC7-8F15-4ABB-90F0-354D32749F0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518691"/>
      </p:ext>
    </p:extLst>
  </p:cSld>
  <p:clrMapOvr>
    <a:masterClrMapping/>
  </p:clrMapOvr>
  <p:transition spd="med" advClick="0" advTm="9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290513" y="793750"/>
            <a:ext cx="860742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290513" y="2039938"/>
            <a:ext cx="86074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pic>
        <p:nvPicPr>
          <p:cNvPr id="1028" name="Obráze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8188"/>
            <a:ext cx="914400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ovéPole 11"/>
          <p:cNvSpPr txBox="1">
            <a:spLocks noChangeArrowheads="1"/>
          </p:cNvSpPr>
          <p:nvPr/>
        </p:nvSpPr>
        <p:spPr bwMode="auto">
          <a:xfrm>
            <a:off x="8515350" y="311150"/>
            <a:ext cx="3825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endParaRPr lang="cs-CZ" sz="1100" smtClean="0">
              <a:solidFill>
                <a:srgbClr val="5A5A5A"/>
              </a:solidFill>
            </a:endParaRPr>
          </a:p>
        </p:txBody>
      </p:sp>
      <p:sp>
        <p:nvSpPr>
          <p:cNvPr id="1030" name="TextovéPole 12"/>
          <p:cNvSpPr txBox="1">
            <a:spLocks noChangeArrowheads="1"/>
          </p:cNvSpPr>
          <p:nvPr/>
        </p:nvSpPr>
        <p:spPr bwMode="auto">
          <a:xfrm>
            <a:off x="8515350" y="311150"/>
            <a:ext cx="581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79271D1-4194-4090-A343-88AF75FACECE}" type="slidenum">
              <a:rPr lang="cs-CZ" sz="1000" smtClean="0">
                <a:solidFill>
                  <a:srgbClr val="5A5A5A"/>
                </a:solidFill>
              </a:rPr>
              <a:pPr>
                <a:defRPr/>
              </a:pPr>
              <a:t>‹#›</a:t>
            </a:fld>
            <a:endParaRPr lang="cs-CZ" sz="1000" smtClean="0">
              <a:solidFill>
                <a:srgbClr val="5A5A5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1" r:id="rId2"/>
    <p:sldLayoutId id="2147483672" r:id="rId3"/>
    <p:sldLayoutId id="2147483673" r:id="rId4"/>
    <p:sldLayoutId id="2147483674" r:id="rId5"/>
    <p:sldLayoutId id="2147483678" r:id="rId6"/>
    <p:sldLayoutId id="2147483675" r:id="rId7"/>
    <p:sldLayoutId id="214748367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1950" indent="-3619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Georgia" pitchFamily="18" charset="0"/>
        <a:buChar char="―"/>
        <a:defRPr sz="2100" kern="1200">
          <a:solidFill>
            <a:srgbClr val="5A5A5A"/>
          </a:solidFill>
          <a:latin typeface="+mn-lt"/>
          <a:ea typeface="+mn-ea"/>
          <a:cs typeface="+mn-cs"/>
        </a:defRPr>
      </a:lvl1pPr>
      <a:lvl2pPr marL="628650" indent="-2857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kern="1200">
          <a:solidFill>
            <a:srgbClr val="5A5A5A"/>
          </a:solidFill>
          <a:latin typeface="+mn-lt"/>
          <a:ea typeface="+mn-ea"/>
          <a:cs typeface="+mn-cs"/>
        </a:defRPr>
      </a:lvl2pPr>
      <a:lvl3pPr marL="857250" indent="-22860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500" kern="1200">
          <a:solidFill>
            <a:srgbClr val="5A5A5A"/>
          </a:solidFill>
          <a:latin typeface="+mn-lt"/>
          <a:ea typeface="+mn-ea"/>
          <a:cs typeface="+mn-cs"/>
        </a:defRPr>
      </a:lvl3pPr>
      <a:lvl4pPr marL="1123950" indent="-2603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tabLst>
          <a:tab pos="857250" algn="l"/>
        </a:tabLst>
        <a:defRPr sz="1300" kern="1200">
          <a:solidFill>
            <a:srgbClr val="5A5A5A"/>
          </a:solidFill>
          <a:latin typeface="+mn-lt"/>
          <a:ea typeface="+mn-ea"/>
          <a:cs typeface="+mn-cs"/>
        </a:defRPr>
      </a:lvl4pPr>
      <a:lvl5pPr marL="1358900" indent="-2349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300" kern="1200">
          <a:solidFill>
            <a:srgbClr val="5A5A5A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290514" y="793750"/>
            <a:ext cx="860742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290514" y="2039938"/>
            <a:ext cx="86074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pic>
        <p:nvPicPr>
          <p:cNvPr id="1028" name="Obráze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8190"/>
            <a:ext cx="914400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ovéPole 11"/>
          <p:cNvSpPr txBox="1">
            <a:spLocks noChangeArrowheads="1"/>
          </p:cNvSpPr>
          <p:nvPr/>
        </p:nvSpPr>
        <p:spPr bwMode="auto">
          <a:xfrm>
            <a:off x="8515350" y="311151"/>
            <a:ext cx="382588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825" smtClean="0">
              <a:solidFill>
                <a:srgbClr val="5A5A5A"/>
              </a:solidFill>
              <a:cs typeface="Arial" charset="0"/>
            </a:endParaRPr>
          </a:p>
        </p:txBody>
      </p:sp>
      <p:sp>
        <p:nvSpPr>
          <p:cNvPr id="1030" name="TextovéPole 12"/>
          <p:cNvSpPr txBox="1">
            <a:spLocks noChangeArrowheads="1"/>
          </p:cNvSpPr>
          <p:nvPr/>
        </p:nvSpPr>
        <p:spPr bwMode="auto">
          <a:xfrm>
            <a:off x="8515351" y="311152"/>
            <a:ext cx="58102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474B7-052A-4C75-9AEE-084C25A97E8D}" type="slidenum">
              <a:rPr lang="cs-CZ" sz="750" smtClean="0">
                <a:solidFill>
                  <a:srgbClr val="5A5A5A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sz="750" smtClean="0">
              <a:solidFill>
                <a:srgbClr val="5A5A5A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26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ransition spd="med" advClick="0" advTm="9000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Arial" charset="0"/>
          <a:cs typeface="Arial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Arial" charset="0"/>
          <a:cs typeface="Arial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Arial" charset="0"/>
          <a:cs typeface="Arial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Arial" charset="0"/>
          <a:cs typeface="Arial" charset="0"/>
        </a:defRPr>
      </a:lvl5pPr>
      <a:lvl6pPr marL="3429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Arial" charset="0"/>
          <a:cs typeface="Arial" charset="0"/>
        </a:defRPr>
      </a:lvl6pPr>
      <a:lvl7pPr marL="6858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Arial" charset="0"/>
          <a:cs typeface="Arial" charset="0"/>
        </a:defRPr>
      </a:lvl7pPr>
      <a:lvl8pPr marL="10287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Arial" charset="0"/>
          <a:cs typeface="Arial" charset="0"/>
        </a:defRPr>
      </a:lvl8pPr>
      <a:lvl9pPr marL="13716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1463" indent="-271463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Georgia" pitchFamily="18" charset="0"/>
        <a:buChar char="―"/>
        <a:defRPr sz="1575" kern="1200">
          <a:solidFill>
            <a:srgbClr val="5A5A5A"/>
          </a:solidFill>
          <a:latin typeface="+mn-lt"/>
          <a:ea typeface="+mn-ea"/>
          <a:cs typeface="+mn-cs"/>
        </a:defRPr>
      </a:lvl1pPr>
      <a:lvl2pPr marL="471488" indent="-214313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Georgia" pitchFamily="18" charset="0"/>
        <a:buChar char="―"/>
        <a:defRPr kern="1200">
          <a:solidFill>
            <a:srgbClr val="5A5A5A"/>
          </a:solidFill>
          <a:latin typeface="+mn-lt"/>
          <a:ea typeface="+mn-ea"/>
          <a:cs typeface="+mn-cs"/>
        </a:defRPr>
      </a:lvl2pPr>
      <a:lvl3pPr marL="642938" indent="-171450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Georgia" pitchFamily="18" charset="0"/>
        <a:buChar char="―"/>
        <a:defRPr sz="1125" kern="1200">
          <a:solidFill>
            <a:srgbClr val="5A5A5A"/>
          </a:solidFill>
          <a:latin typeface="+mn-lt"/>
          <a:ea typeface="+mn-ea"/>
          <a:cs typeface="+mn-cs"/>
        </a:defRPr>
      </a:lvl3pPr>
      <a:lvl4pPr marL="842963" indent="-195263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Georgia" pitchFamily="18" charset="0"/>
        <a:buChar char="―"/>
        <a:tabLst>
          <a:tab pos="642938" algn="l"/>
        </a:tabLst>
        <a:defRPr sz="975" kern="1200">
          <a:solidFill>
            <a:srgbClr val="5A5A5A"/>
          </a:solidFill>
          <a:latin typeface="+mn-lt"/>
          <a:ea typeface="+mn-ea"/>
          <a:cs typeface="+mn-cs"/>
        </a:defRPr>
      </a:lvl4pPr>
      <a:lvl5pPr marL="1019175" indent="-176213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Georgia" pitchFamily="18" charset="0"/>
        <a:buChar char="―"/>
        <a:defRPr sz="975" kern="1200">
          <a:solidFill>
            <a:srgbClr val="5A5A5A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Podnadpis 2"/>
          <p:cNvSpPr>
            <a:spLocks noGrp="1"/>
          </p:cNvSpPr>
          <p:nvPr>
            <p:ph type="subTitle" idx="1"/>
          </p:nvPr>
        </p:nvSpPr>
        <p:spPr>
          <a:xfrm>
            <a:off x="398462" y="1539719"/>
            <a:ext cx="6858000" cy="1655762"/>
          </a:xfrm>
        </p:spPr>
        <p:txBody>
          <a:bodyPr/>
          <a:lstStyle/>
          <a:p>
            <a:pPr eaLnBrk="1" hangingPunct="1"/>
            <a:r>
              <a:rPr lang="cs-CZ" altLang="cs-CZ" sz="1800" dirty="0" smtClean="0"/>
              <a:t>Ing. Jan KLAS</a:t>
            </a:r>
          </a:p>
          <a:p>
            <a:pPr eaLnBrk="1" hangingPunct="1"/>
            <a:r>
              <a:rPr lang="cs-CZ" altLang="cs-CZ" sz="1800" dirty="0" smtClean="0"/>
              <a:t>Generální ředitel</a:t>
            </a:r>
          </a:p>
          <a:p>
            <a:pPr eaLnBrk="1" hangingPunct="1"/>
            <a:endParaRPr lang="cs-CZ" altLang="cs-CZ" sz="1800" dirty="0"/>
          </a:p>
          <a:p>
            <a:r>
              <a:rPr lang="cs-CZ" altLang="cs-CZ" sz="1600" dirty="0"/>
              <a:t>Jednání s leteckými dopravci a odbornou veřejností</a:t>
            </a:r>
          </a:p>
          <a:p>
            <a:pPr eaLnBrk="1" hangingPunct="1"/>
            <a:r>
              <a:rPr lang="cs-CZ" altLang="cs-CZ" sz="1600" dirty="0" smtClean="0"/>
              <a:t>2. listopadu 2022, IATCC Praha</a:t>
            </a:r>
          </a:p>
          <a:p>
            <a:pPr eaLnBrk="1" hangingPunct="1"/>
            <a:r>
              <a:rPr lang="cs-CZ" altLang="cs-CZ" sz="1600" dirty="0" smtClean="0"/>
              <a:t>20. </a:t>
            </a:r>
            <a:r>
              <a:rPr lang="cs-CZ" altLang="cs-CZ" sz="1600" dirty="0"/>
              <a:t>r</a:t>
            </a:r>
            <a:r>
              <a:rPr lang="cs-CZ" altLang="cs-CZ" sz="1600" dirty="0" smtClean="0"/>
              <a:t>očník </a:t>
            </a:r>
            <a:endParaRPr lang="cs-CZ" altLang="cs-CZ" sz="1600" dirty="0"/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398462" y="503238"/>
            <a:ext cx="7955495" cy="1376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200" dirty="0" smtClean="0"/>
              <a:t>AKTUÁLNÍ STAV PODNIKU A JEHO VÝVOJ V OBDOBÍ </a:t>
            </a:r>
            <a:br>
              <a:rPr lang="cs-CZ" sz="2200" dirty="0" smtClean="0"/>
            </a:br>
            <a:r>
              <a:rPr lang="cs-CZ" sz="2200" dirty="0" smtClean="0"/>
              <a:t>2021 - 2022</a:t>
            </a: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521562" y="1352244"/>
            <a:ext cx="6663214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700" b="1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585243" y="372704"/>
            <a:ext cx="8037095" cy="569224"/>
          </a:xfrm>
        </p:spPr>
        <p:txBody>
          <a:bodyPr/>
          <a:lstStyle/>
          <a:p>
            <a:pPr algn="ctr"/>
            <a:r>
              <a:rPr lang="cs-CZ" sz="1800" dirty="0" smtClean="0">
                <a:solidFill>
                  <a:srgbClr val="00B0F0"/>
                </a:solidFill>
              </a:rPr>
              <a:t>LIDSKÉ ZDROJE PODNIKU: AKTUÁLNÍ STAV A PLÁNY </a:t>
            </a:r>
            <a:r>
              <a:rPr lang="cs-CZ" sz="1800" dirty="0" smtClean="0"/>
              <a:t/>
            </a:r>
            <a:br>
              <a:rPr lang="cs-CZ" sz="1800" dirty="0" smtClean="0"/>
            </a:br>
            <a:endParaRPr lang="cs-CZ" sz="1800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505283"/>
              </p:ext>
            </p:extLst>
          </p:nvPr>
        </p:nvGraphicFramePr>
        <p:xfrm>
          <a:off x="720435" y="1025420"/>
          <a:ext cx="7062937" cy="1866900"/>
        </p:xfrm>
        <a:graphic>
          <a:graphicData uri="http://schemas.openxmlformats.org/drawingml/2006/table">
            <a:tbl>
              <a:tblPr/>
              <a:tblGrid>
                <a:gridCol w="5141942">
                  <a:extLst>
                    <a:ext uri="{9D8B030D-6E8A-4147-A177-3AD203B41FA5}">
                      <a16:colId xmlns:a16="http://schemas.microsoft.com/office/drawing/2014/main" val="2163261844"/>
                    </a:ext>
                  </a:extLst>
                </a:gridCol>
                <a:gridCol w="1920995">
                  <a:extLst>
                    <a:ext uri="{9D8B030D-6E8A-4147-A177-3AD203B41FA5}">
                      <a16:colId xmlns:a16="http://schemas.microsoft.com/office/drawing/2014/main" val="2711619583"/>
                    </a:ext>
                  </a:extLst>
                </a:gridCol>
              </a:tblGrid>
              <a:tr h="2952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Struktura </a:t>
                      </a:r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provozního </a:t>
                      </a:r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personálu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29576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Řídící letového provozu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276</a:t>
                      </a:r>
                      <a:endParaRPr lang="cs-CZ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95396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Specialisté</a:t>
                      </a:r>
                      <a:r>
                        <a:rPr lang="cs-CZ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technických systémů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  <a:endParaRPr lang="cs-CZ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89316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</a:t>
                      </a:r>
                      <a:r>
                        <a:rPr lang="cs-CZ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zaměstnanci letových navigačních služeb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  <a:endParaRPr lang="cs-CZ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02813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Specialisté</a:t>
                      </a:r>
                      <a:r>
                        <a:rPr lang="cs-CZ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Letecké informační služby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  <a:endParaRPr lang="cs-CZ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52953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Celkem</a:t>
                      </a:r>
                      <a:endParaRPr lang="cs-CZ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506</a:t>
                      </a:r>
                      <a:endParaRPr lang="cs-CZ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500187"/>
                  </a:ext>
                </a:extLst>
              </a:tr>
            </a:tbl>
          </a:graphicData>
        </a:graphic>
      </p:graphicFrame>
      <p:sp>
        <p:nvSpPr>
          <p:cNvPr id="13" name="Obdélník 12"/>
          <p:cNvSpPr/>
          <p:nvPr/>
        </p:nvSpPr>
        <p:spPr>
          <a:xfrm>
            <a:off x="720435" y="3452758"/>
            <a:ext cx="7324437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bg1"/>
                </a:solidFill>
              </a:rPr>
              <a:t>Celkový počet provozního personálu                                                               506</a:t>
            </a:r>
          </a:p>
          <a:p>
            <a:pPr>
              <a:defRPr/>
            </a:pPr>
            <a:r>
              <a:rPr lang="cs-CZ" b="1" dirty="0" smtClean="0">
                <a:solidFill>
                  <a:schemeClr val="bg1"/>
                </a:solidFill>
              </a:rPr>
              <a:t>Celkový počet zaměstnanců podniku                                                               960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20434" y="4314425"/>
            <a:ext cx="7324437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b="1" dirty="0" smtClean="0">
                <a:solidFill>
                  <a:schemeClr val="bg1"/>
                </a:solidFill>
              </a:rPr>
              <a:t>VÝCVIK V ROCE 2022 A PLÁN PRO ROK 2023</a:t>
            </a:r>
          </a:p>
          <a:p>
            <a:pPr>
              <a:defRPr/>
            </a:pPr>
            <a:endParaRPr lang="cs-CZ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cs-CZ" sz="1600" b="1" dirty="0" smtClean="0">
                <a:solidFill>
                  <a:schemeClr val="bg1"/>
                </a:solidFill>
              </a:rPr>
              <a:t>2022:       18  </a:t>
            </a:r>
            <a:r>
              <a:rPr lang="cs-CZ" sz="1600" b="1" dirty="0" err="1" smtClean="0">
                <a:solidFill>
                  <a:schemeClr val="bg1"/>
                </a:solidFill>
              </a:rPr>
              <a:t>řlp</a:t>
            </a:r>
            <a:r>
              <a:rPr lang="cs-CZ" sz="1600" b="1" dirty="0" smtClean="0">
                <a:solidFill>
                  <a:schemeClr val="bg1"/>
                </a:solidFill>
              </a:rPr>
              <a:t> – žáků aktuálně ve výcviku</a:t>
            </a:r>
          </a:p>
          <a:p>
            <a:pPr>
              <a:defRPr/>
            </a:pPr>
            <a:r>
              <a:rPr lang="cs-CZ" sz="1600" b="1" dirty="0" smtClean="0">
                <a:solidFill>
                  <a:schemeClr val="bg1"/>
                </a:solidFill>
              </a:rPr>
              <a:t>2023:       požadavek na 18 </a:t>
            </a:r>
            <a:r>
              <a:rPr lang="cs-CZ" sz="1600" b="1" dirty="0" err="1" smtClean="0">
                <a:solidFill>
                  <a:schemeClr val="bg1"/>
                </a:solidFill>
              </a:rPr>
              <a:t>řlp</a:t>
            </a:r>
            <a:r>
              <a:rPr lang="cs-CZ" sz="1600" b="1" dirty="0" smtClean="0">
                <a:solidFill>
                  <a:schemeClr val="bg1"/>
                </a:solidFill>
              </a:rPr>
              <a:t> – žáků </a:t>
            </a:r>
            <a:r>
              <a:rPr lang="cs-CZ" sz="1600" b="1" dirty="0">
                <a:solidFill>
                  <a:schemeClr val="bg1"/>
                </a:solidFill>
              </a:rPr>
              <a:t> </a:t>
            </a:r>
            <a:r>
              <a:rPr lang="cs-CZ" sz="1600" b="1" dirty="0" smtClean="0">
                <a:solidFill>
                  <a:schemeClr val="bg1"/>
                </a:solidFill>
              </a:rPr>
              <a:t>(probíhá nábor)</a:t>
            </a:r>
          </a:p>
        </p:txBody>
      </p:sp>
    </p:spTree>
    <p:extLst>
      <p:ext uri="{BB962C8B-B14F-4D97-AF65-F5344CB8AC3E}">
        <p14:creationId xmlns:p14="http://schemas.microsoft.com/office/powerpoint/2010/main" val="290080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929332" y="426207"/>
            <a:ext cx="6922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</a:t>
            </a:r>
            <a:r>
              <a:rPr lang="cs-CZ" altLang="cs-CZ" b="1" dirty="0" smtClean="0">
                <a:solidFill>
                  <a:srgbClr val="00B0F0"/>
                </a:solidFill>
                <a:latin typeface="Arial" charset="0"/>
              </a:rPr>
              <a:t>AKTUALIZOVANÁ STRATEGIE PODNIKU 2021 +  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24280" y="997976"/>
            <a:ext cx="86026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b="1" dirty="0" smtClean="0">
                <a:solidFill>
                  <a:schemeClr val="bg2">
                    <a:lumMod val="50000"/>
                  </a:schemeClr>
                </a:solidFill>
              </a:rPr>
              <a:t>Naplňování nebo příprava cílů ve stanoveném období</a:t>
            </a:r>
          </a:p>
          <a:p>
            <a:pPr>
              <a:defRPr/>
            </a:pPr>
            <a:endParaRPr lang="cs-CZ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s-CZ" sz="1600" dirty="0">
                <a:solidFill>
                  <a:schemeClr val="tx2"/>
                </a:solidFill>
              </a:rPr>
              <a:t>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Střednědobý horizont (2023 – 2024)</a:t>
            </a:r>
          </a:p>
          <a:p>
            <a:pPr>
              <a:defRPr/>
            </a:pPr>
            <a:r>
              <a:rPr lang="cs-CZ" sz="1600" dirty="0">
                <a:solidFill>
                  <a:schemeClr val="tx2"/>
                </a:solidFill>
              </a:rPr>
              <a:t> </a:t>
            </a:r>
            <a:r>
              <a:rPr lang="cs-CZ" sz="1600" dirty="0" smtClean="0">
                <a:solidFill>
                  <a:schemeClr val="tx2"/>
                </a:solidFill>
              </a:rPr>
              <a:t>      </a:t>
            </a:r>
            <a:r>
              <a:rPr lang="cs-CZ" sz="1400" dirty="0" smtClean="0"/>
              <a:t>adaptace na liberalizaci ATM prostředí (optimalizace letových provozních služeb, projekt FRACZECH +)</a:t>
            </a:r>
          </a:p>
          <a:p>
            <a:pPr>
              <a:defRPr/>
            </a:pPr>
            <a:r>
              <a:rPr lang="cs-CZ" sz="1400" dirty="0">
                <a:solidFill>
                  <a:schemeClr val="tx2"/>
                </a:solidFill>
              </a:rPr>
              <a:t> </a:t>
            </a:r>
            <a:r>
              <a:rPr lang="cs-CZ" sz="1400" dirty="0" smtClean="0">
                <a:solidFill>
                  <a:schemeClr val="tx2"/>
                </a:solidFill>
              </a:rPr>
              <a:t>        </a:t>
            </a:r>
            <a:endParaRPr lang="cs-CZ" sz="16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s-CZ" sz="1600" dirty="0">
                <a:solidFill>
                  <a:schemeClr val="tx2"/>
                </a:solidFill>
              </a:rPr>
              <a:t>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Dlouhodobý horizont (2025 – 2030)</a:t>
            </a:r>
          </a:p>
          <a:p>
            <a:pPr>
              <a:defRPr/>
            </a:pPr>
            <a:r>
              <a:rPr lang="cs-CZ" sz="1600" dirty="0">
                <a:solidFill>
                  <a:schemeClr val="tx2"/>
                </a:solidFill>
              </a:rPr>
              <a:t> </a:t>
            </a:r>
            <a:r>
              <a:rPr lang="cs-CZ" sz="1600" dirty="0" smtClean="0">
                <a:solidFill>
                  <a:schemeClr val="tx2"/>
                </a:solidFill>
              </a:rPr>
              <a:t>       </a:t>
            </a:r>
            <a:r>
              <a:rPr lang="cs-CZ" sz="1400" dirty="0" smtClean="0"/>
              <a:t>činnost ve spolupráci </a:t>
            </a:r>
            <a:r>
              <a:rPr lang="cs-CZ" sz="1400" dirty="0"/>
              <a:t>se </a:t>
            </a:r>
            <a:r>
              <a:rPr lang="cs-CZ" sz="1400" dirty="0" smtClean="0"/>
              <a:t>zahraničními partnery </a:t>
            </a:r>
            <a:r>
              <a:rPr lang="cs-CZ" sz="1400" dirty="0"/>
              <a:t>v návaznosti na konkurenční výhody podniku i </a:t>
            </a:r>
            <a:r>
              <a:rPr lang="cs-CZ" sz="1400" dirty="0" smtClean="0"/>
              <a:t>partnera</a:t>
            </a:r>
            <a:endParaRPr lang="cs-CZ" sz="1400" dirty="0"/>
          </a:p>
          <a:p>
            <a:pPr>
              <a:defRPr/>
            </a:pPr>
            <a:endParaRPr lang="cs-CZ" sz="1600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cs-CZ" sz="1600" dirty="0" smtClean="0">
              <a:solidFill>
                <a:schemeClr val="tx2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24280" y="3240463"/>
            <a:ext cx="860267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b="1" dirty="0" smtClean="0">
                <a:solidFill>
                  <a:schemeClr val="bg2">
                    <a:lumMod val="50000"/>
                  </a:schemeClr>
                </a:solidFill>
              </a:rPr>
              <a:t>Ukončení procesu prodeje společnosti CATC (Czech </a:t>
            </a:r>
            <a:r>
              <a:rPr lang="cs-CZ" sz="1600" b="1" dirty="0" err="1" smtClean="0">
                <a:solidFill>
                  <a:schemeClr val="bg2">
                    <a:lumMod val="50000"/>
                  </a:schemeClr>
                </a:solidFill>
              </a:rPr>
              <a:t>Aviation</a:t>
            </a:r>
            <a:r>
              <a:rPr lang="cs-CZ" sz="1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1600" b="1" dirty="0" err="1" smtClean="0">
                <a:solidFill>
                  <a:schemeClr val="bg2">
                    <a:lumMod val="50000"/>
                  </a:schemeClr>
                </a:solidFill>
              </a:rPr>
              <a:t>Training</a:t>
            </a:r>
            <a:r>
              <a:rPr lang="cs-CZ" sz="1600" b="1" dirty="0" smtClean="0">
                <a:solidFill>
                  <a:schemeClr val="bg2">
                    <a:lumMod val="50000"/>
                  </a:schemeClr>
                </a:solidFill>
              </a:rPr>
              <a:t> Centre)</a:t>
            </a:r>
          </a:p>
          <a:p>
            <a:pPr>
              <a:defRPr/>
            </a:pPr>
            <a:endParaRPr lang="cs-CZ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cs-CZ" sz="1400" dirty="0">
                <a:solidFill>
                  <a:schemeClr val="tx2"/>
                </a:solidFill>
              </a:rPr>
              <a:t> </a:t>
            </a:r>
            <a:r>
              <a:rPr lang="cs-CZ" sz="1400" dirty="0" smtClean="0">
                <a:solidFill>
                  <a:schemeClr val="tx2"/>
                </a:solidFill>
              </a:rPr>
              <a:t>  </a:t>
            </a:r>
            <a:r>
              <a:rPr lang="cs-CZ" sz="1400" dirty="0" smtClean="0"/>
              <a:t>další </a:t>
            </a:r>
            <a:r>
              <a:rPr lang="cs-CZ" sz="1400" dirty="0"/>
              <a:t>rozvoj CATC jako dceřiné společnosti podniku</a:t>
            </a:r>
            <a:r>
              <a:rPr lang="cs-CZ" sz="1400" dirty="0" smtClean="0">
                <a:solidFill>
                  <a:schemeClr val="tx2"/>
                </a:solidFill>
              </a:rPr>
              <a:t> </a:t>
            </a:r>
          </a:p>
          <a:p>
            <a:pPr>
              <a:defRPr/>
            </a:pPr>
            <a:r>
              <a:rPr lang="cs-CZ" sz="1400" dirty="0" smtClean="0">
                <a:solidFill>
                  <a:schemeClr val="tx2"/>
                </a:solidFill>
              </a:rPr>
              <a:t> 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cs-CZ" sz="1400" dirty="0">
                <a:solidFill>
                  <a:schemeClr val="tx2"/>
                </a:solidFill>
              </a:rPr>
              <a:t> </a:t>
            </a:r>
            <a:r>
              <a:rPr lang="cs-CZ" sz="1400" dirty="0" smtClean="0">
                <a:solidFill>
                  <a:schemeClr val="tx2"/>
                </a:solidFill>
              </a:rPr>
              <a:t>  </a:t>
            </a:r>
            <a:r>
              <a:rPr lang="cs-CZ" sz="1400" dirty="0" smtClean="0"/>
              <a:t>posílení jména </a:t>
            </a:r>
            <a:r>
              <a:rPr lang="cs-CZ" sz="1400" dirty="0"/>
              <a:t>a pozice CATC na mezinárodním trhu výcviku leteckého </a:t>
            </a:r>
            <a:r>
              <a:rPr lang="cs-CZ" sz="1400" dirty="0" smtClean="0"/>
              <a:t>personálu</a:t>
            </a:r>
          </a:p>
          <a:p>
            <a:pPr>
              <a:defRPr/>
            </a:pPr>
            <a:endParaRPr lang="cs-CZ" sz="1400" dirty="0" smtClean="0"/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cs-CZ" sz="1400" dirty="0">
                <a:solidFill>
                  <a:schemeClr val="tx2"/>
                </a:solidFill>
              </a:rPr>
              <a:t>  </a:t>
            </a:r>
            <a:r>
              <a:rPr lang="cs-CZ" sz="1400" dirty="0"/>
              <a:t> </a:t>
            </a:r>
            <a:r>
              <a:rPr lang="cs-CZ" sz="1400" dirty="0" smtClean="0"/>
              <a:t>spolupráci </a:t>
            </a:r>
            <a:r>
              <a:rPr lang="cs-CZ" sz="1400" dirty="0"/>
              <a:t>s partnery v rámci českého letectví (Letiště Praha, a. s.) nebo akademické sféry (ČVUT Praha</a:t>
            </a:r>
            <a:r>
              <a:rPr lang="cs-CZ" sz="1400" dirty="0" smtClean="0"/>
              <a:t>)</a:t>
            </a:r>
          </a:p>
          <a:p>
            <a:pPr>
              <a:defRPr/>
            </a:pPr>
            <a:endParaRPr lang="cs-CZ" sz="1400" dirty="0" smtClean="0"/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cs-CZ" sz="1400" dirty="0"/>
              <a:t> </a:t>
            </a:r>
            <a:r>
              <a:rPr lang="cs-CZ" sz="1400" dirty="0" smtClean="0"/>
              <a:t>  nový management společnosti a dozorčí rada</a:t>
            </a:r>
            <a:endParaRPr lang="cs-CZ" sz="1400" dirty="0"/>
          </a:p>
          <a:p>
            <a:pPr>
              <a:defRPr/>
            </a:pPr>
            <a:endParaRPr lang="cs-CZ" sz="1600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cs-CZ" sz="1600" dirty="0" smtClean="0">
              <a:solidFill>
                <a:schemeClr val="tx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484" y="3038026"/>
            <a:ext cx="1485507" cy="71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85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99725"/>
            <a:ext cx="8617787" cy="569224"/>
          </a:xfrm>
        </p:spPr>
        <p:txBody>
          <a:bodyPr/>
          <a:lstStyle/>
          <a:p>
            <a:pPr algn="ctr"/>
            <a:r>
              <a:rPr lang="cs-CZ" sz="2400" dirty="0" smtClean="0"/>
              <a:t>       </a:t>
            </a:r>
            <a:r>
              <a:rPr lang="cs-CZ" sz="1800" dirty="0" smtClean="0">
                <a:solidFill>
                  <a:srgbClr val="00B0F0"/>
                </a:solidFill>
              </a:rPr>
              <a:t>ROZVOJ PROVOZU NA LETIŠTI ČESKÉ BUDĚJOVICE</a:t>
            </a:r>
            <a:endParaRPr lang="cs-CZ" sz="1800" dirty="0">
              <a:solidFill>
                <a:srgbClr val="00B0F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88062" y="1034346"/>
            <a:ext cx="7315769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cs-CZ" sz="1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600" dirty="0" smtClean="0"/>
              <a:t>dohoda </a:t>
            </a:r>
            <a:r>
              <a:rPr lang="cs-CZ" sz="1600" dirty="0"/>
              <a:t>mezi ministerstvem dopravy, Jihočeským krajem a </a:t>
            </a:r>
            <a:r>
              <a:rPr lang="cs-CZ" sz="1600" dirty="0" smtClean="0"/>
              <a:t>podnikem o zahájení přípravy </a:t>
            </a:r>
            <a:r>
              <a:rPr lang="cs-CZ" sz="1600" dirty="0"/>
              <a:t>k poskytování letových provozních služeb na </a:t>
            </a:r>
            <a:r>
              <a:rPr lang="cs-CZ" sz="1600" dirty="0" smtClean="0"/>
              <a:t>letišti České Budějovice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600" dirty="0" smtClean="0"/>
              <a:t>prvním  </a:t>
            </a:r>
            <a:r>
              <a:rPr lang="cs-CZ" sz="1600" dirty="0"/>
              <a:t>krokem bude IFR přiblížení na neřízené letiště a podle vývoje provozu v pozdějším době i instalace technologie </a:t>
            </a:r>
            <a:r>
              <a:rPr lang="cs-CZ" sz="1600" dirty="0" err="1"/>
              <a:t>Remote</a:t>
            </a:r>
            <a:r>
              <a:rPr lang="cs-CZ" sz="1600" dirty="0"/>
              <a:t> </a:t>
            </a:r>
            <a:r>
              <a:rPr lang="cs-CZ" sz="1600" dirty="0" smtClean="0"/>
              <a:t>Tower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p</a:t>
            </a:r>
            <a:r>
              <a:rPr lang="cs-CZ" sz="1600" dirty="0" smtClean="0"/>
              <a:t>ředpoklad prvních letů – letní charterová sezóna 2023 – společnost </a:t>
            </a:r>
            <a:r>
              <a:rPr lang="cs-CZ" sz="1600" dirty="0" err="1" smtClean="0"/>
              <a:t>Smartwings</a:t>
            </a: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sz="1600" dirty="0" smtClean="0"/>
          </a:p>
          <a:p>
            <a:pPr>
              <a:defRPr/>
            </a:pPr>
            <a:endParaRPr lang="cs-CZ" b="1" dirty="0" smtClean="0"/>
          </a:p>
          <a:p>
            <a:pPr>
              <a:defRPr/>
            </a:pPr>
            <a:endParaRPr lang="cs-CZ" b="1" dirty="0"/>
          </a:p>
          <a:p>
            <a:pPr>
              <a:defRPr/>
            </a:pPr>
            <a:endParaRPr lang="cs-CZ" b="1" dirty="0" smtClean="0">
              <a:solidFill>
                <a:srgbClr val="FFC000"/>
              </a:solidFill>
            </a:endParaRPr>
          </a:p>
          <a:p>
            <a:pPr>
              <a:defRPr/>
            </a:pPr>
            <a:r>
              <a:rPr lang="cs-CZ" b="1" dirty="0" smtClean="0">
                <a:solidFill>
                  <a:srgbClr val="FFC000"/>
                </a:solidFill>
              </a:rPr>
              <a:t>DŮLEŽITÉ PRO LETECKÉ DOPRAVCE!</a:t>
            </a:r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sz="1600" b="1" dirty="0" smtClean="0"/>
              <a:t>shoda </a:t>
            </a:r>
            <a:r>
              <a:rPr lang="cs-CZ" sz="1600" b="1" dirty="0"/>
              <a:t>na systému financování regionálních </a:t>
            </a:r>
            <a:r>
              <a:rPr lang="cs-CZ" sz="1600" b="1" dirty="0" smtClean="0"/>
              <a:t>letišť (stát/kraje/ŘLP </a:t>
            </a:r>
            <a:r>
              <a:rPr lang="cs-CZ" sz="1600" b="1" dirty="0"/>
              <a:t>Č</a:t>
            </a:r>
            <a:r>
              <a:rPr lang="cs-CZ" sz="1600" b="1" dirty="0" smtClean="0"/>
              <a:t>R, </a:t>
            </a:r>
            <a:r>
              <a:rPr lang="cs-CZ" sz="1600" b="1" dirty="0" err="1" smtClean="0"/>
              <a:t>s.p</a:t>
            </a:r>
            <a:r>
              <a:rPr lang="cs-CZ" sz="1600" b="1" dirty="0" smtClean="0"/>
              <a:t>.)</a:t>
            </a:r>
            <a:r>
              <a:rPr lang="cs-CZ" sz="1600" dirty="0" smtClean="0"/>
              <a:t>, </a:t>
            </a:r>
            <a:r>
              <a:rPr lang="cs-CZ" sz="1600" dirty="0"/>
              <a:t>představujícího pro náš podnik významné odlehčení v oblasti nákladů, které nelze zařadit do našeho výkonnostního plánu. </a:t>
            </a:r>
            <a:endParaRPr lang="cs-CZ" sz="1600" dirty="0" smtClean="0"/>
          </a:p>
          <a:p>
            <a:pPr>
              <a:defRPr/>
            </a:pP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sz="1600" dirty="0" smtClean="0"/>
          </a:p>
          <a:p>
            <a:pPr>
              <a:defRPr/>
            </a:pPr>
            <a:endParaRPr lang="cs-CZ" sz="1600" dirty="0" smtClean="0">
              <a:solidFill>
                <a:schemeClr val="tx2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596" y="2715082"/>
            <a:ext cx="17907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1460500"/>
            <a:ext cx="657225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2170113"/>
            <a:ext cx="7048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3076575"/>
            <a:ext cx="6238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3840163"/>
            <a:ext cx="1101725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4337050"/>
            <a:ext cx="1071562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717800" y="1485900"/>
            <a:ext cx="1320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A9E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www.rlp.cz</a:t>
            </a:r>
          </a:p>
        </p:txBody>
      </p:sp>
      <p:sp>
        <p:nvSpPr>
          <p:cNvPr id="3" name="Obdélník 2"/>
          <p:cNvSpPr/>
          <p:nvPr/>
        </p:nvSpPr>
        <p:spPr>
          <a:xfrm>
            <a:off x="2717800" y="3144838"/>
            <a:ext cx="3779838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A9E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https://www.facebook.com/webrlpcr</a:t>
            </a:r>
          </a:p>
        </p:txBody>
      </p:sp>
      <p:sp>
        <p:nvSpPr>
          <p:cNvPr id="4" name="Obdélník 3"/>
          <p:cNvSpPr/>
          <p:nvPr/>
        </p:nvSpPr>
        <p:spPr>
          <a:xfrm>
            <a:off x="2746885" y="2173019"/>
            <a:ext cx="32750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A9E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https://twitter.com/letovyprovoz</a:t>
            </a:r>
          </a:p>
        </p:txBody>
      </p:sp>
      <p:sp>
        <p:nvSpPr>
          <p:cNvPr id="6" name="Obdélník 5"/>
          <p:cNvSpPr/>
          <p:nvPr/>
        </p:nvSpPr>
        <p:spPr>
          <a:xfrm>
            <a:off x="2709863" y="4529138"/>
            <a:ext cx="63277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A9E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https://www.linkedin.com/company/air-navigation-services-of-the-czech-republic</a:t>
            </a:r>
          </a:p>
        </p:txBody>
      </p:sp>
      <p:sp>
        <p:nvSpPr>
          <p:cNvPr id="7" name="Obdélník 6"/>
          <p:cNvSpPr/>
          <p:nvPr/>
        </p:nvSpPr>
        <p:spPr>
          <a:xfrm>
            <a:off x="2717800" y="3733800"/>
            <a:ext cx="457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A9E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https://www.youtube.com/channelRLP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46885" y="2542906"/>
            <a:ext cx="2902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A9E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https://twitter.com/Klas_RLP</a:t>
            </a:r>
          </a:p>
        </p:txBody>
      </p:sp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1400176" y="651985"/>
            <a:ext cx="5811508" cy="522302"/>
          </a:xfrm>
        </p:spPr>
        <p:txBody>
          <a:bodyPr/>
          <a:lstStyle/>
          <a:p>
            <a:pPr eaLnBrk="1" hangingPunct="1"/>
            <a:r>
              <a:rPr lang="cs-CZ" altLang="cs-CZ" sz="1800" dirty="0" smtClean="0">
                <a:latin typeface="Arial" charset="0"/>
                <a:cs typeface="Arial" charset="0"/>
              </a:rPr>
              <a:t>                         </a:t>
            </a:r>
            <a:r>
              <a:rPr lang="cs-CZ" altLang="cs-CZ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PRŮBĚŽNÁ KOMUNIKACE </a:t>
            </a:r>
          </a:p>
        </p:txBody>
      </p:sp>
    </p:spTree>
    <p:extLst>
      <p:ext uri="{BB962C8B-B14F-4D97-AF65-F5344CB8AC3E}">
        <p14:creationId xmlns:p14="http://schemas.microsoft.com/office/powerpoint/2010/main" val="13949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ctrTitle"/>
          </p:nvPr>
        </p:nvSpPr>
        <p:spPr>
          <a:xfrm>
            <a:off x="282575" y="268288"/>
            <a:ext cx="6858000" cy="1377950"/>
          </a:xfrm>
        </p:spPr>
        <p:txBody>
          <a:bodyPr/>
          <a:lstStyle/>
          <a:p>
            <a:pPr eaLnBrk="1" hangingPunct="1"/>
            <a:r>
              <a:rPr lang="cs-CZ" altLang="cs-CZ" smtClean="0">
                <a:latin typeface="Arial" charset="0"/>
                <a:cs typeface="Arial" charset="0"/>
              </a:rPr>
              <a:t>Děkuji za pozornost</a:t>
            </a:r>
          </a:p>
        </p:txBody>
      </p:sp>
      <p:sp>
        <p:nvSpPr>
          <p:cNvPr id="6147" name="Podnadpis 2"/>
          <p:cNvSpPr>
            <a:spLocks noGrp="1"/>
          </p:cNvSpPr>
          <p:nvPr>
            <p:ph type="subTitle" idx="1"/>
          </p:nvPr>
        </p:nvSpPr>
        <p:spPr>
          <a:xfrm>
            <a:off x="282575" y="1768475"/>
            <a:ext cx="6858000" cy="1655763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521562" y="1352244"/>
            <a:ext cx="6663214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700" b="1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62383" y="631439"/>
            <a:ext cx="83697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                    </a:t>
            </a:r>
            <a:r>
              <a:rPr lang="cs-CZ" altLang="cs-CZ" b="1" dirty="0" smtClean="0">
                <a:solidFill>
                  <a:srgbClr val="00B0F0"/>
                </a:solidFill>
                <a:latin typeface="Arial" charset="0"/>
              </a:rPr>
              <a:t>KLÍČOVÉ UDÁLOSTI   -   NAŠE PRIORITY   </a:t>
            </a:r>
            <a:endParaRPr lang="cs-CZ" sz="2000" b="1" dirty="0">
              <a:solidFill>
                <a:srgbClr val="00B0F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78469" y="1765272"/>
            <a:ext cx="8553685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sz="1600" b="1" dirty="0" smtClean="0">
                <a:solidFill>
                  <a:schemeClr val="bg2">
                    <a:lumMod val="50000"/>
                  </a:schemeClr>
                </a:solidFill>
              </a:rPr>
              <a:t>PROVOZ -</a:t>
            </a: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cs-CZ" sz="1600" dirty="0" smtClean="0">
                <a:solidFill>
                  <a:schemeClr val="tx2"/>
                </a:solidFill>
              </a:rPr>
              <a:t>postupný návrat k normálnímu vývoji, požadavky na kapacitu</a:t>
            </a:r>
          </a:p>
          <a:p>
            <a:pPr>
              <a:defRPr/>
            </a:pPr>
            <a:endParaRPr lang="cs-CZ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s-CZ" sz="1600" dirty="0">
                <a:solidFill>
                  <a:schemeClr val="tx2"/>
                </a:solidFill>
              </a:rPr>
              <a:t> </a:t>
            </a: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ROZVOJ</a:t>
            </a:r>
            <a:r>
              <a:rPr lang="cs-CZ" sz="1600" dirty="0">
                <a:solidFill>
                  <a:schemeClr val="tx2"/>
                </a:solidFill>
              </a:rPr>
              <a:t> - </a:t>
            </a:r>
            <a:r>
              <a:rPr lang="cs-CZ" sz="1600" dirty="0" smtClean="0">
                <a:solidFill>
                  <a:schemeClr val="tx2"/>
                </a:solidFill>
              </a:rPr>
              <a:t> </a:t>
            </a:r>
            <a:r>
              <a:rPr lang="cs-CZ" sz="1600" dirty="0">
                <a:solidFill>
                  <a:schemeClr val="tx2"/>
                </a:solidFill>
              </a:rPr>
              <a:t>přechod na nový systém TOP SKY</a:t>
            </a:r>
          </a:p>
          <a:p>
            <a:pPr>
              <a:defRPr/>
            </a:pPr>
            <a:endParaRPr lang="cs-CZ" sz="16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s-CZ" sz="1600" dirty="0">
                <a:solidFill>
                  <a:schemeClr val="tx2"/>
                </a:solidFill>
              </a:rPr>
              <a:t> </a:t>
            </a:r>
            <a:r>
              <a:rPr lang="cs-CZ" sz="1600" b="1" dirty="0" smtClean="0">
                <a:solidFill>
                  <a:schemeClr val="bg2">
                    <a:lumMod val="50000"/>
                  </a:schemeClr>
                </a:solidFill>
              </a:rPr>
              <a:t>LIDSKÉ ZDROJE  </a:t>
            </a:r>
            <a:r>
              <a:rPr lang="cs-CZ" sz="1600" dirty="0" smtClean="0">
                <a:solidFill>
                  <a:schemeClr val="tx2"/>
                </a:solidFill>
              </a:rPr>
              <a:t>– opětovné zahájení výcviku a probíhající nábor</a:t>
            </a:r>
          </a:p>
          <a:p>
            <a:pPr>
              <a:defRPr/>
            </a:pPr>
            <a:endParaRPr lang="cs-CZ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s-CZ" sz="1600" dirty="0">
                <a:solidFill>
                  <a:schemeClr val="tx2"/>
                </a:solidFill>
              </a:rPr>
              <a:t> </a:t>
            </a:r>
            <a:r>
              <a:rPr lang="cs-CZ" sz="1600" b="1" dirty="0" smtClean="0">
                <a:solidFill>
                  <a:schemeClr val="bg2">
                    <a:lumMod val="50000"/>
                  </a:schemeClr>
                </a:solidFill>
              </a:rPr>
              <a:t>STRATEGIE</a:t>
            </a: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 – naplňování </a:t>
            </a:r>
            <a:r>
              <a:rPr lang="cs-CZ" sz="1600" dirty="0" smtClean="0">
                <a:solidFill>
                  <a:schemeClr val="tx2"/>
                </a:solidFill>
              </a:rPr>
              <a:t>aktualizované strategie, ukončení prodeje CATC</a:t>
            </a:r>
          </a:p>
          <a:p>
            <a:pPr>
              <a:defRPr/>
            </a:pPr>
            <a:endParaRPr lang="cs-CZ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s-CZ" sz="1600" dirty="0">
                <a:solidFill>
                  <a:schemeClr val="tx2"/>
                </a:solidFill>
              </a:rPr>
              <a:t> </a:t>
            </a:r>
            <a:r>
              <a:rPr lang="cs-CZ" sz="1600" b="1" dirty="0" smtClean="0">
                <a:solidFill>
                  <a:schemeClr val="bg2">
                    <a:lumMod val="50000"/>
                  </a:schemeClr>
                </a:solidFill>
              </a:rPr>
              <a:t>JEDNOTNÉ EVROPSKÉ NEBE </a:t>
            </a:r>
            <a:r>
              <a:rPr lang="cs-CZ" sz="1600" dirty="0" smtClean="0">
                <a:solidFill>
                  <a:schemeClr val="tx2"/>
                </a:solidFill>
              </a:rPr>
              <a:t>– </a:t>
            </a:r>
            <a:r>
              <a:rPr lang="cs-CZ" sz="1600" dirty="0">
                <a:solidFill>
                  <a:schemeClr val="tx2"/>
                </a:solidFill>
              </a:rPr>
              <a:t> </a:t>
            </a:r>
            <a:r>
              <a:rPr lang="cs-CZ" sz="1600" dirty="0" smtClean="0">
                <a:solidFill>
                  <a:schemeClr val="tx2"/>
                </a:solidFill>
              </a:rPr>
              <a:t>spolupráce na českém předsednictví, bez výrazného postupu</a:t>
            </a:r>
          </a:p>
          <a:p>
            <a:pPr>
              <a:defRPr/>
            </a:pPr>
            <a:endParaRPr lang="cs-CZ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s-CZ" sz="1600" dirty="0">
                <a:solidFill>
                  <a:schemeClr val="tx2"/>
                </a:solidFill>
              </a:rPr>
              <a:t> </a:t>
            </a:r>
            <a:r>
              <a:rPr lang="cs-CZ" sz="1600" b="1" dirty="0" smtClean="0">
                <a:solidFill>
                  <a:schemeClr val="bg2">
                    <a:lumMod val="50000"/>
                  </a:schemeClr>
                </a:solidFill>
              </a:rPr>
              <a:t>REGIONÁLNÍ LETIŠTĚ – </a:t>
            </a:r>
            <a:r>
              <a:rPr lang="cs-CZ" sz="1600" dirty="0" smtClean="0">
                <a:solidFill>
                  <a:srgbClr val="002060"/>
                </a:solidFill>
              </a:rPr>
              <a:t>nový systém spolupráce kraje/stát/podnik (+ České Budějovice)  </a:t>
            </a:r>
            <a:endParaRPr lang="cs-CZ" sz="16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00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Přímá spojnice 12"/>
          <p:cNvCxnSpPr/>
          <p:nvPr/>
        </p:nvCxnSpPr>
        <p:spPr>
          <a:xfrm>
            <a:off x="665163" y="2579688"/>
            <a:ext cx="7448550" cy="63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7" name="TextovéPole 15"/>
          <p:cNvSpPr txBox="1">
            <a:spLocks noChangeArrowheads="1"/>
          </p:cNvSpPr>
          <p:nvPr/>
        </p:nvSpPr>
        <p:spPr bwMode="auto">
          <a:xfrm>
            <a:off x="652463" y="1798638"/>
            <a:ext cx="806450" cy="4603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400" b="1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65163" y="2787650"/>
            <a:ext cx="806631" cy="46166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1" dirty="0" smtClean="0">
                <a:solidFill>
                  <a:schemeClr val="bg1"/>
                </a:solidFill>
              </a:rPr>
              <a:t>2021</a:t>
            </a:r>
            <a:endParaRPr lang="cs-CZ" sz="2400" b="1" dirty="0">
              <a:solidFill>
                <a:schemeClr val="bg1"/>
              </a:solidFill>
            </a:endParaRPr>
          </a:p>
        </p:txBody>
      </p:sp>
      <p:grpSp>
        <p:nvGrpSpPr>
          <p:cNvPr id="24" name="Skupina 23"/>
          <p:cNvGrpSpPr/>
          <p:nvPr/>
        </p:nvGrpSpPr>
        <p:grpSpPr>
          <a:xfrm>
            <a:off x="1936002" y="2718437"/>
            <a:ext cx="1876246" cy="690383"/>
            <a:chOff x="762237" y="2169369"/>
            <a:chExt cx="3095979" cy="1857587"/>
          </a:xfrm>
          <a:solidFill>
            <a:srgbClr val="FF0000"/>
          </a:solidFill>
          <a:scene3d>
            <a:camera prst="orthographicFront"/>
            <a:lightRig rig="flat" dir="t"/>
          </a:scene3d>
        </p:grpSpPr>
        <p:sp>
          <p:nvSpPr>
            <p:cNvPr id="25" name="Obdélník 24"/>
            <p:cNvSpPr/>
            <p:nvPr/>
          </p:nvSpPr>
          <p:spPr>
            <a:xfrm>
              <a:off x="762237" y="2169369"/>
              <a:ext cx="3095979" cy="1857587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bdélník 25"/>
            <p:cNvSpPr/>
            <p:nvPr/>
          </p:nvSpPr>
          <p:spPr>
            <a:xfrm>
              <a:off x="762237" y="2169369"/>
              <a:ext cx="3095979" cy="1857587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>
                <a:defRPr/>
              </a:pPr>
              <a:r>
                <a:rPr lang="cs-CZ" sz="2000" b="1" dirty="0" smtClean="0"/>
                <a:t>376 674</a:t>
              </a:r>
            </a:p>
            <a:p>
              <a:pPr algn="ctr">
                <a:defRPr/>
              </a:pPr>
              <a:r>
                <a:rPr lang="cs-CZ" sz="1100" b="1" dirty="0" smtClean="0">
                  <a:solidFill>
                    <a:schemeClr val="bg1"/>
                  </a:solidFill>
                </a:rPr>
                <a:t>IFR pohybů ve FIR Praha</a:t>
              </a:r>
              <a:endParaRPr lang="cs-CZ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4122753" y="2718437"/>
            <a:ext cx="1849658" cy="690384"/>
            <a:chOff x="4381334" y="51423"/>
            <a:chExt cx="3095989" cy="1857590"/>
          </a:xfrm>
          <a:solidFill>
            <a:schemeClr val="bg2"/>
          </a:solidFill>
          <a:scene3d>
            <a:camera prst="orthographicFront"/>
            <a:lightRig rig="flat" dir="t"/>
          </a:scene3d>
        </p:grpSpPr>
        <p:sp>
          <p:nvSpPr>
            <p:cNvPr id="28" name="Obdélník 27"/>
            <p:cNvSpPr/>
            <p:nvPr/>
          </p:nvSpPr>
          <p:spPr>
            <a:xfrm>
              <a:off x="4381344" y="51426"/>
              <a:ext cx="3095979" cy="1857587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Obdélník 28"/>
            <p:cNvSpPr/>
            <p:nvPr/>
          </p:nvSpPr>
          <p:spPr>
            <a:xfrm>
              <a:off x="4381334" y="51423"/>
              <a:ext cx="3095976" cy="1857587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>
                <a:defRPr/>
              </a:pPr>
              <a:r>
                <a:rPr lang="cs-CZ" sz="2000" b="1" dirty="0" smtClean="0"/>
                <a:t>122 959</a:t>
              </a:r>
            </a:p>
            <a:p>
              <a:pPr algn="ctr">
                <a:defRPr/>
              </a:pPr>
              <a:r>
                <a:rPr lang="cs-CZ" sz="1100" b="1" dirty="0">
                  <a:solidFill>
                    <a:schemeClr val="bg1"/>
                  </a:solidFill>
                </a:rPr>
                <a:t>p</a:t>
              </a:r>
              <a:r>
                <a:rPr lang="cs-CZ" sz="1100" b="1" dirty="0" smtClean="0">
                  <a:solidFill>
                    <a:schemeClr val="bg1"/>
                  </a:solidFill>
                </a:rPr>
                <a:t>ohybů na českých letištích </a:t>
              </a:r>
              <a:endParaRPr lang="cs-CZ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Skupina 29"/>
          <p:cNvGrpSpPr/>
          <p:nvPr/>
        </p:nvGrpSpPr>
        <p:grpSpPr>
          <a:xfrm>
            <a:off x="6280097" y="2731564"/>
            <a:ext cx="1833112" cy="690383"/>
            <a:chOff x="762237" y="2169369"/>
            <a:chExt cx="3095979" cy="1857587"/>
          </a:xfrm>
          <a:solidFill>
            <a:srgbClr val="FF0000"/>
          </a:solidFill>
          <a:scene3d>
            <a:camera prst="orthographicFront"/>
            <a:lightRig rig="flat" dir="t"/>
          </a:scene3d>
        </p:grpSpPr>
        <p:sp>
          <p:nvSpPr>
            <p:cNvPr id="31" name="Obdélník 30"/>
            <p:cNvSpPr/>
            <p:nvPr/>
          </p:nvSpPr>
          <p:spPr>
            <a:xfrm>
              <a:off x="762237" y="2169369"/>
              <a:ext cx="3095979" cy="1857587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Obdélník 31"/>
            <p:cNvSpPr/>
            <p:nvPr/>
          </p:nvSpPr>
          <p:spPr>
            <a:xfrm>
              <a:off x="762237" y="2169369"/>
              <a:ext cx="3095979" cy="1857587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>
                <a:defRPr/>
              </a:pPr>
              <a:r>
                <a:rPr lang="cs-CZ" sz="2000" b="1" dirty="0" smtClean="0"/>
                <a:t>938</a:t>
              </a:r>
            </a:p>
            <a:p>
              <a:pPr algn="ctr">
                <a:defRPr/>
              </a:pPr>
              <a:r>
                <a:rPr lang="cs-CZ" sz="1100" b="1" dirty="0" smtClean="0">
                  <a:solidFill>
                    <a:schemeClr val="bg1"/>
                  </a:solidFill>
                </a:rPr>
                <a:t>zaměstnanců</a:t>
              </a:r>
              <a:endParaRPr lang="cs-CZ" sz="11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1" name="Přímá spojnice 40"/>
          <p:cNvCxnSpPr/>
          <p:nvPr/>
        </p:nvCxnSpPr>
        <p:spPr>
          <a:xfrm flipV="1">
            <a:off x="687388" y="3659188"/>
            <a:ext cx="7397750" cy="571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délník 44"/>
          <p:cNvSpPr/>
          <p:nvPr/>
        </p:nvSpPr>
        <p:spPr>
          <a:xfrm>
            <a:off x="1936002" y="3965237"/>
            <a:ext cx="1948368" cy="6903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6200" tIns="76200" rIns="76200" bIns="76200" spcCol="1270" anchor="ctr"/>
          <a:lstStyle/>
          <a:p>
            <a:pPr algn="ctr">
              <a:defRPr/>
            </a:pPr>
            <a:r>
              <a:rPr lang="cs-CZ" sz="2000" b="1" dirty="0" smtClean="0"/>
              <a:t>cca 490 000</a:t>
            </a:r>
          </a:p>
          <a:p>
            <a:pPr algn="ctr">
              <a:defRPr/>
            </a:pPr>
            <a:r>
              <a:rPr lang="cs-CZ" sz="1100" b="1" dirty="0" smtClean="0">
                <a:solidFill>
                  <a:schemeClr val="bg1"/>
                </a:solidFill>
              </a:rPr>
              <a:t>IFR pohybů ve FIR Praha</a:t>
            </a:r>
          </a:p>
        </p:txBody>
      </p:sp>
      <p:sp>
        <p:nvSpPr>
          <p:cNvPr id="40976" name="TextovéPole 32"/>
          <p:cNvSpPr txBox="1">
            <a:spLocks noChangeArrowheads="1"/>
          </p:cNvSpPr>
          <p:nvPr/>
        </p:nvSpPr>
        <p:spPr bwMode="auto">
          <a:xfrm>
            <a:off x="687388" y="4038600"/>
            <a:ext cx="806631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400" b="1" dirty="0" smtClean="0">
                <a:solidFill>
                  <a:schemeClr val="bg1"/>
                </a:solidFill>
              </a:rPr>
              <a:t>2022</a:t>
            </a:r>
            <a:endParaRPr lang="cs-CZ" altLang="cs-CZ" sz="2400" b="1" dirty="0">
              <a:solidFill>
                <a:schemeClr val="bg1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4154716" y="3963277"/>
            <a:ext cx="1953476" cy="6903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6200" tIns="76200" rIns="76200" bIns="76200" spcCol="1270" anchor="ctr"/>
          <a:lstStyle/>
          <a:p>
            <a:pPr algn="ctr">
              <a:defRPr/>
            </a:pPr>
            <a:r>
              <a:rPr lang="cs-CZ" sz="2000" b="1" dirty="0" smtClean="0"/>
              <a:t>cca 155 </a:t>
            </a:r>
            <a:r>
              <a:rPr lang="cs-CZ" sz="2000" b="1" dirty="0"/>
              <a:t>000</a:t>
            </a:r>
          </a:p>
          <a:p>
            <a:pPr algn="ctr">
              <a:defRPr/>
            </a:pPr>
            <a:r>
              <a:rPr lang="cs-CZ" sz="1100" b="1" dirty="0">
                <a:solidFill>
                  <a:schemeClr val="bg1"/>
                </a:solidFill>
              </a:rPr>
              <a:t>p</a:t>
            </a:r>
            <a:r>
              <a:rPr lang="cs-CZ" sz="1100" b="1" dirty="0" smtClean="0">
                <a:solidFill>
                  <a:schemeClr val="bg1"/>
                </a:solidFill>
              </a:rPr>
              <a:t>ohybů na českých letištích </a:t>
            </a:r>
            <a:endParaRPr lang="cs-CZ" sz="1100" b="1" dirty="0">
              <a:solidFill>
                <a:schemeClr val="bg1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6263559" y="3963277"/>
            <a:ext cx="1849650" cy="6903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6200" tIns="76200" rIns="76200" bIns="76200" spcCol="1270" anchor="ctr"/>
          <a:lstStyle/>
          <a:p>
            <a:pPr algn="ctr">
              <a:defRPr/>
            </a:pPr>
            <a:r>
              <a:rPr lang="cs-CZ" sz="2000" b="1" dirty="0" smtClean="0"/>
              <a:t>960</a:t>
            </a:r>
            <a:endParaRPr lang="cs-CZ" sz="2000" b="1" dirty="0"/>
          </a:p>
          <a:p>
            <a:pPr algn="ctr">
              <a:defRPr/>
            </a:pPr>
            <a:r>
              <a:rPr lang="cs-CZ" sz="1100" b="1" dirty="0" smtClean="0">
                <a:solidFill>
                  <a:schemeClr val="bg1"/>
                </a:solidFill>
              </a:rPr>
              <a:t>zaměstnanců </a:t>
            </a:r>
            <a:endParaRPr lang="cs-CZ" sz="1100" b="1" dirty="0">
              <a:solidFill>
                <a:schemeClr val="bg1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13666" y="360422"/>
            <a:ext cx="83697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</a:t>
            </a:r>
            <a:r>
              <a:rPr lang="cs-CZ" altLang="cs-CZ" b="1" dirty="0" smtClean="0">
                <a:solidFill>
                  <a:srgbClr val="00B0F0"/>
                </a:solidFill>
                <a:latin typeface="Arial" charset="0"/>
              </a:rPr>
              <a:t>   </a:t>
            </a:r>
            <a:endParaRPr lang="cs-CZ" sz="2000" b="1" dirty="0">
              <a:solidFill>
                <a:srgbClr val="00B0F0"/>
              </a:solidFill>
            </a:endParaRPr>
          </a:p>
        </p:txBody>
      </p:sp>
      <p:grpSp>
        <p:nvGrpSpPr>
          <p:cNvPr id="37" name="Skupina 36"/>
          <p:cNvGrpSpPr/>
          <p:nvPr/>
        </p:nvGrpSpPr>
        <p:grpSpPr>
          <a:xfrm>
            <a:off x="1936002" y="1728967"/>
            <a:ext cx="1876246" cy="690383"/>
            <a:chOff x="762237" y="2169369"/>
            <a:chExt cx="3095979" cy="1857587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38" name="Obdélník 37"/>
            <p:cNvSpPr/>
            <p:nvPr/>
          </p:nvSpPr>
          <p:spPr>
            <a:xfrm>
              <a:off x="762237" y="2169369"/>
              <a:ext cx="3095979" cy="1857587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bdélník 38"/>
            <p:cNvSpPr/>
            <p:nvPr/>
          </p:nvSpPr>
          <p:spPr>
            <a:xfrm>
              <a:off x="762237" y="2169369"/>
              <a:ext cx="3095979" cy="1857587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>
                <a:defRPr/>
              </a:pPr>
              <a:r>
                <a:rPr lang="cs-CZ" sz="2000" b="1" dirty="0" smtClean="0"/>
                <a:t>850 179</a:t>
              </a:r>
              <a:endParaRPr lang="cs-CZ" sz="2000" b="1" dirty="0"/>
            </a:p>
            <a:p>
              <a:pPr algn="ctr">
                <a:defRPr/>
              </a:pPr>
              <a:r>
                <a:rPr lang="cs-CZ" sz="1100" b="1" dirty="0" smtClean="0">
                  <a:solidFill>
                    <a:srgbClr val="00205B"/>
                  </a:solidFill>
                </a:rPr>
                <a:t>IFR pohybů ve </a:t>
              </a:r>
              <a:r>
                <a:rPr lang="cs-CZ" sz="1100" b="1" dirty="0">
                  <a:solidFill>
                    <a:srgbClr val="00205B"/>
                  </a:solidFill>
                </a:rPr>
                <a:t>FIR </a:t>
              </a:r>
              <a:r>
                <a:rPr lang="cs-CZ" sz="1100" b="1" dirty="0" smtClean="0">
                  <a:solidFill>
                    <a:srgbClr val="00205B"/>
                  </a:solidFill>
                </a:rPr>
                <a:t>Praha</a:t>
              </a:r>
              <a:endParaRPr lang="cs-CZ" sz="1100" b="1" dirty="0">
                <a:solidFill>
                  <a:srgbClr val="00205B"/>
                </a:solidFill>
              </a:endParaRPr>
            </a:p>
          </p:txBody>
        </p:sp>
      </p:grpSp>
      <p:sp>
        <p:nvSpPr>
          <p:cNvPr id="40" name="Obdélník 39"/>
          <p:cNvSpPr/>
          <p:nvPr/>
        </p:nvSpPr>
        <p:spPr>
          <a:xfrm>
            <a:off x="4128120" y="1728966"/>
            <a:ext cx="1876246" cy="6903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6200" tIns="76200" rIns="76200" bIns="76200" spcCol="1270" anchor="ctr"/>
          <a:lstStyle/>
          <a:p>
            <a:pPr algn="ctr">
              <a:defRPr/>
            </a:pPr>
            <a:r>
              <a:rPr lang="cs-CZ" sz="2000" b="1" dirty="0" smtClean="0"/>
              <a:t>235 156</a:t>
            </a:r>
            <a:endParaRPr lang="cs-CZ" sz="2000" b="1" dirty="0"/>
          </a:p>
          <a:p>
            <a:pPr algn="ctr">
              <a:defRPr/>
            </a:pPr>
            <a:r>
              <a:rPr lang="cs-CZ" sz="1100" b="1" dirty="0">
                <a:solidFill>
                  <a:srgbClr val="00205B"/>
                </a:solidFill>
              </a:rPr>
              <a:t>p</a:t>
            </a:r>
            <a:r>
              <a:rPr lang="cs-CZ" sz="1100" b="1" dirty="0" smtClean="0">
                <a:solidFill>
                  <a:srgbClr val="00205B"/>
                </a:solidFill>
              </a:rPr>
              <a:t>ohybů na českých letištích</a:t>
            </a:r>
            <a:endParaRPr lang="cs-CZ" sz="1100" b="1" dirty="0">
              <a:solidFill>
                <a:srgbClr val="00205B"/>
              </a:solidFill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6280097" y="1727677"/>
            <a:ext cx="1876246" cy="6903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6200" tIns="76200" rIns="76200" bIns="76200" spcCol="1270" anchor="ctr"/>
          <a:lstStyle/>
          <a:p>
            <a:pPr algn="ctr">
              <a:defRPr/>
            </a:pPr>
            <a:r>
              <a:rPr lang="cs-CZ" sz="2000" b="1" dirty="0" smtClean="0"/>
              <a:t>1 050</a:t>
            </a:r>
            <a:endParaRPr lang="cs-CZ" sz="2000" b="1" dirty="0"/>
          </a:p>
          <a:p>
            <a:pPr algn="ctr">
              <a:defRPr/>
            </a:pPr>
            <a:r>
              <a:rPr lang="cs-CZ" sz="1100" b="1" dirty="0" smtClean="0">
                <a:solidFill>
                  <a:srgbClr val="00205B"/>
                </a:solidFill>
              </a:rPr>
              <a:t>zaměstnanců</a:t>
            </a:r>
            <a:endParaRPr lang="cs-CZ" sz="1100" b="1" dirty="0">
              <a:solidFill>
                <a:srgbClr val="00205B"/>
              </a:solidFill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652463" y="562715"/>
            <a:ext cx="83697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</a:t>
            </a:r>
            <a:r>
              <a:rPr lang="cs-CZ" alt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cs-CZ" altLang="cs-CZ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                    PROVOZNÍ VÝKONY PODNIKU 2019/2021/2022</a:t>
            </a:r>
            <a:endParaRPr lang="cs-CZ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1936001" y="4833060"/>
            <a:ext cx="1948369" cy="88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6200" tIns="76200" rIns="76200" bIns="76200" spcCol="1270" anchor="ctr"/>
          <a:lstStyle/>
          <a:p>
            <a:pPr algn="ctr">
              <a:defRPr/>
            </a:pPr>
            <a:endParaRPr lang="cs-CZ" sz="1400" b="1" dirty="0" smtClean="0"/>
          </a:p>
          <a:p>
            <a:pPr algn="ctr">
              <a:defRPr/>
            </a:pPr>
            <a:r>
              <a:rPr lang="cs-CZ" sz="1400" b="1" dirty="0" smtClean="0"/>
              <a:t>plán roku 2022 vs. 2019</a:t>
            </a:r>
          </a:p>
          <a:p>
            <a:pPr algn="ctr">
              <a:defRPr/>
            </a:pPr>
            <a:r>
              <a:rPr lang="cs-CZ" sz="1400" b="1" dirty="0" smtClean="0"/>
              <a:t>63 %</a:t>
            </a:r>
          </a:p>
          <a:p>
            <a:pPr algn="ctr">
              <a:defRPr/>
            </a:pPr>
            <a:r>
              <a:rPr lang="cs-CZ" sz="1000" b="1" dirty="0" smtClean="0"/>
              <a:t>(v přeletových jednotkách)  </a:t>
            </a:r>
          </a:p>
          <a:p>
            <a:pPr algn="ctr">
              <a:defRPr/>
            </a:pPr>
            <a:endParaRPr lang="cs-CZ" sz="1400" b="1" dirty="0" smtClean="0">
              <a:solidFill>
                <a:schemeClr val="bg1"/>
              </a:solidFill>
            </a:endParaRPr>
          </a:p>
        </p:txBody>
      </p:sp>
      <p:sp>
        <p:nvSpPr>
          <p:cNvPr id="46" name="Obdélník 45"/>
          <p:cNvSpPr/>
          <p:nvPr/>
        </p:nvSpPr>
        <p:spPr>
          <a:xfrm>
            <a:off x="4154716" y="4789488"/>
            <a:ext cx="1953476" cy="9236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6200" tIns="76200" rIns="76200" bIns="76200" spcCol="1270" anchor="ctr"/>
          <a:lstStyle/>
          <a:p>
            <a:pPr algn="ctr">
              <a:defRPr/>
            </a:pPr>
            <a:r>
              <a:rPr lang="cs-CZ" sz="1400" b="1" dirty="0" smtClean="0"/>
              <a:t>plán roku 2022 vs. 2019</a:t>
            </a:r>
          </a:p>
          <a:p>
            <a:pPr algn="ctr">
              <a:defRPr/>
            </a:pPr>
            <a:r>
              <a:rPr lang="cs-CZ" sz="1400" b="1" dirty="0" smtClean="0"/>
              <a:t>66</a:t>
            </a:r>
            <a:r>
              <a:rPr lang="cs-CZ" sz="1400" b="1" dirty="0"/>
              <a:t> </a:t>
            </a:r>
            <a:r>
              <a:rPr lang="cs-CZ" sz="1400" b="1" dirty="0" smtClean="0"/>
              <a:t>% </a:t>
            </a:r>
          </a:p>
          <a:p>
            <a:pPr algn="ctr"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(v přibližovacích jednotkách)</a:t>
            </a:r>
          </a:p>
        </p:txBody>
      </p:sp>
    </p:spTree>
    <p:extLst>
      <p:ext uri="{BB962C8B-B14F-4D97-AF65-F5344CB8AC3E}">
        <p14:creationId xmlns:p14="http://schemas.microsoft.com/office/powerpoint/2010/main" val="23209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84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0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521562" y="1352244"/>
            <a:ext cx="6663214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700" b="1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42584" y="459467"/>
            <a:ext cx="8293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5B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</a:t>
            </a:r>
            <a:r>
              <a:rPr lang="cs-CZ" altLang="cs-CZ" sz="1600" b="1" dirty="0">
                <a:solidFill>
                  <a:srgbClr val="00B0F0"/>
                </a:solidFill>
                <a:latin typeface="Arial" charset="0"/>
              </a:rPr>
              <a:t> </a:t>
            </a:r>
            <a:r>
              <a:rPr lang="cs-CZ" altLang="cs-CZ" sz="1600" b="1" dirty="0" smtClean="0">
                <a:solidFill>
                  <a:srgbClr val="00B0F0"/>
                </a:solidFill>
                <a:latin typeface="Arial" charset="0"/>
              </a:rPr>
              <a:t>            </a:t>
            </a:r>
            <a:r>
              <a:rPr kumimoji="0" lang="cs-CZ" altLang="cs-CZ" sz="16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NAŠI ZÁKAZNÍCI:</a:t>
            </a:r>
            <a:r>
              <a:rPr kumimoji="0" lang="cs-CZ" alt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SROVNÁNÍ LEDEN - ZÁŘÍ 2019 VS. 2022  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467827"/>
              </p:ext>
            </p:extLst>
          </p:nvPr>
        </p:nvGraphicFramePr>
        <p:xfrm>
          <a:off x="1099128" y="3730021"/>
          <a:ext cx="6556139" cy="1378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652">
                  <a:extLst>
                    <a:ext uri="{9D8B030D-6E8A-4147-A177-3AD203B41FA5}">
                      <a16:colId xmlns:a16="http://schemas.microsoft.com/office/drawing/2014/main" val="2500410048"/>
                    </a:ext>
                  </a:extLst>
                </a:gridCol>
                <a:gridCol w="2276168">
                  <a:extLst>
                    <a:ext uri="{9D8B030D-6E8A-4147-A177-3AD203B41FA5}">
                      <a16:colId xmlns:a16="http://schemas.microsoft.com/office/drawing/2014/main" val="2588975323"/>
                    </a:ext>
                  </a:extLst>
                </a:gridCol>
                <a:gridCol w="1291773">
                  <a:extLst>
                    <a:ext uri="{9D8B030D-6E8A-4147-A177-3AD203B41FA5}">
                      <a16:colId xmlns:a16="http://schemas.microsoft.com/office/drawing/2014/main" val="1309513825"/>
                    </a:ext>
                  </a:extLst>
                </a:gridCol>
                <a:gridCol w="1291773">
                  <a:extLst>
                    <a:ext uri="{9D8B030D-6E8A-4147-A177-3AD203B41FA5}">
                      <a16:colId xmlns:a16="http://schemas.microsoft.com/office/drawing/2014/main" val="1492078748"/>
                    </a:ext>
                  </a:extLst>
                </a:gridCol>
                <a:gridCol w="1291773">
                  <a:extLst>
                    <a:ext uri="{9D8B030D-6E8A-4147-A177-3AD203B41FA5}">
                      <a16:colId xmlns:a16="http://schemas.microsoft.com/office/drawing/2014/main" val="2198259393"/>
                    </a:ext>
                  </a:extLst>
                </a:gridCol>
              </a:tblGrid>
              <a:tr h="51677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</a:rPr>
                        <a:t> 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Společnost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Přibližovací jednotky (SU)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Podíl na celkových výkonech v %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 smtClean="0">
                          <a:effectLst/>
                        </a:rPr>
                        <a:t>2022/2019                             </a:t>
                      </a:r>
                      <a:r>
                        <a:rPr lang="cs-CZ" sz="1000" b="1" u="none" strike="noStrike" dirty="0">
                          <a:effectLst/>
                        </a:rPr>
                        <a:t>změna v %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012037"/>
                  </a:ext>
                </a:extLst>
              </a:tr>
              <a:tr h="1722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SMARTWINGS GROUP (vč. ČSA)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13 191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-45,7%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1023311"/>
                  </a:ext>
                </a:extLst>
              </a:tr>
              <a:tr h="1722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RYANAIR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-11,1%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4959836"/>
                  </a:ext>
                </a:extLst>
              </a:tr>
              <a:tr h="1722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EUROWINGS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98,0%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1346992"/>
                  </a:ext>
                </a:extLst>
              </a:tr>
              <a:tr h="1722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EASYJET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-44,6%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4339301"/>
                  </a:ext>
                </a:extLst>
              </a:tr>
              <a:tr h="1722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LUFTHANSA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-33,0%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6684648"/>
                  </a:ext>
                </a:extLst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307983"/>
              </p:ext>
            </p:extLst>
          </p:nvPr>
        </p:nvGraphicFramePr>
        <p:xfrm>
          <a:off x="1099127" y="1594457"/>
          <a:ext cx="6556141" cy="14318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197">
                  <a:extLst>
                    <a:ext uri="{9D8B030D-6E8A-4147-A177-3AD203B41FA5}">
                      <a16:colId xmlns:a16="http://schemas.microsoft.com/office/drawing/2014/main" val="3476837033"/>
                    </a:ext>
                  </a:extLst>
                </a:gridCol>
                <a:gridCol w="2278622">
                  <a:extLst>
                    <a:ext uri="{9D8B030D-6E8A-4147-A177-3AD203B41FA5}">
                      <a16:colId xmlns:a16="http://schemas.microsoft.com/office/drawing/2014/main" val="3685008294"/>
                    </a:ext>
                  </a:extLst>
                </a:gridCol>
                <a:gridCol w="1291774">
                  <a:extLst>
                    <a:ext uri="{9D8B030D-6E8A-4147-A177-3AD203B41FA5}">
                      <a16:colId xmlns:a16="http://schemas.microsoft.com/office/drawing/2014/main" val="3377638035"/>
                    </a:ext>
                  </a:extLst>
                </a:gridCol>
                <a:gridCol w="1291774">
                  <a:extLst>
                    <a:ext uri="{9D8B030D-6E8A-4147-A177-3AD203B41FA5}">
                      <a16:colId xmlns:a16="http://schemas.microsoft.com/office/drawing/2014/main" val="2261558951"/>
                    </a:ext>
                  </a:extLst>
                </a:gridCol>
                <a:gridCol w="1291774">
                  <a:extLst>
                    <a:ext uri="{9D8B030D-6E8A-4147-A177-3AD203B41FA5}">
                      <a16:colId xmlns:a16="http://schemas.microsoft.com/office/drawing/2014/main" val="3243882280"/>
                    </a:ext>
                  </a:extLst>
                </a:gridCol>
              </a:tblGrid>
              <a:tr h="51143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</a:rPr>
                        <a:t> 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Společnost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Přeletové jednotky (SU)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Podíl na celkových výkonech v %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 smtClean="0">
                          <a:effectLst/>
                        </a:rPr>
                        <a:t>2022/2019                            </a:t>
                      </a:r>
                      <a:r>
                        <a:rPr lang="cs-CZ" sz="1000" b="1" u="none" strike="noStrike" dirty="0">
                          <a:effectLst/>
                        </a:rPr>
                        <a:t>změna v %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848198"/>
                  </a:ext>
                </a:extLst>
              </a:tr>
              <a:tr h="1840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RYANAIR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132 584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0,9%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8219451"/>
                  </a:ext>
                </a:extLst>
              </a:tr>
              <a:tr h="1840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TURKISH AIRLINES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118 525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- 0,2</a:t>
                      </a:r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6071414"/>
                  </a:ext>
                </a:extLst>
              </a:tr>
              <a:tr h="1840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WIZZ AIR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91 669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-32,4%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8879076"/>
                  </a:ext>
                </a:extLst>
              </a:tr>
              <a:tr h="1840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EMIRATES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73 388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-41,4%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2408852"/>
                  </a:ext>
                </a:extLst>
              </a:tr>
              <a:tr h="1840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LUFTHANSA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64 013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-61,7%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525571"/>
                  </a:ext>
                </a:extLst>
              </a:tr>
            </a:tbl>
          </a:graphicData>
        </a:graphic>
      </p:graphicFrame>
      <p:sp>
        <p:nvSpPr>
          <p:cNvPr id="10" name="Obdélník 9"/>
          <p:cNvSpPr/>
          <p:nvPr/>
        </p:nvSpPr>
        <p:spPr>
          <a:xfrm>
            <a:off x="979286" y="1006448"/>
            <a:ext cx="67958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TOP 5 LETEČTÍ DOPRAVCI -  VÝVOJ VE FIR PRAHA 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90043" y="3245266"/>
            <a:ext cx="73947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TOP 5 LETEČTÍ DOPRAVCI - MEZIROČNÍ VÝVOJ NA LETIŠTÍCH ČESKÉ</a:t>
            </a:r>
            <a:r>
              <a:rPr kumimoji="0" lang="cs-CZ" altLang="cs-CZ" sz="14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REPUBLIKY</a:t>
            </a:r>
            <a:r>
              <a:rPr kumimoji="0" lang="cs-CZ" alt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* 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48586" y="5486292"/>
            <a:ext cx="67958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*Praha, </a:t>
            </a:r>
            <a:r>
              <a:rPr kumimoji="0" lang="cs-CZ" alt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</a:t>
            </a:r>
            <a:r>
              <a:rPr kumimoji="0" lang="cs-CZ" altLang="cs-CZ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rno, Ostrava, Karlovy Vary 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0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88937" y="911825"/>
            <a:ext cx="8369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</a:t>
            </a:r>
            <a:r>
              <a:rPr lang="cs-CZ" altLang="cs-CZ" b="1" dirty="0" smtClean="0">
                <a:solidFill>
                  <a:srgbClr val="00B0F0"/>
                </a:solidFill>
                <a:latin typeface="Arial" charset="0"/>
              </a:rPr>
              <a:t>SROVNÁNÍ PROVOZNÍCH VÝKONŮ: ČESKÁ REPUBLIKA VS. EVROPA</a:t>
            </a:r>
          </a:p>
          <a:p>
            <a:r>
              <a:rPr lang="cs-CZ" altLang="cs-CZ" b="1" dirty="0" smtClean="0">
                <a:solidFill>
                  <a:srgbClr val="00B0F0"/>
                </a:solidFill>
                <a:latin typeface="Arial" charset="0"/>
              </a:rPr>
              <a:t>                       PŘEDPOKLAD VÝKONŮ PROVOZU V ROCE 2022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568" y="2047104"/>
            <a:ext cx="1001133" cy="519128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705804" y="4102285"/>
            <a:ext cx="7801771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400" b="1" dirty="0" smtClean="0">
                <a:solidFill>
                  <a:schemeClr val="bg1"/>
                </a:solidFill>
              </a:rPr>
              <a:t>                                                                                               </a:t>
            </a:r>
            <a:r>
              <a:rPr lang="cs-CZ" sz="1600" b="1" dirty="0" smtClean="0">
                <a:solidFill>
                  <a:schemeClr val="bg1"/>
                </a:solidFill>
              </a:rPr>
              <a:t>DŮVODY</a:t>
            </a:r>
          </a:p>
          <a:p>
            <a:pPr algn="ctr">
              <a:defRPr/>
            </a:pPr>
            <a:endParaRPr lang="cs-CZ" sz="8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400" b="1" dirty="0">
                <a:solidFill>
                  <a:schemeClr val="bg1"/>
                </a:solidFill>
              </a:rPr>
              <a:t> </a:t>
            </a:r>
            <a:r>
              <a:rPr lang="cs-CZ" sz="1400" b="1" dirty="0" smtClean="0">
                <a:solidFill>
                  <a:schemeClr val="bg1"/>
                </a:solidFill>
              </a:rPr>
              <a:t>úplná absence vnitrostátní letecké dopravy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400" b="1" dirty="0" smtClean="0">
                <a:solidFill>
                  <a:schemeClr val="bg1"/>
                </a:solidFill>
              </a:rPr>
              <a:t> využívání přímých letových tratí s ohledem na aktuální dostatek kapacity v Německu a Rakousku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400" b="1" dirty="0">
                <a:solidFill>
                  <a:schemeClr val="bg1"/>
                </a:solidFill>
              </a:rPr>
              <a:t> </a:t>
            </a:r>
            <a:r>
              <a:rPr lang="cs-CZ" sz="1400" b="1" dirty="0" smtClean="0">
                <a:solidFill>
                  <a:schemeClr val="bg1"/>
                </a:solidFill>
              </a:rPr>
              <a:t>kapacitní možnosti s ohledem na zavedení TOP SKY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187246" y="2047103"/>
            <a:ext cx="335036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+mn-ea"/>
                <a:cs typeface="Arial" charset="0"/>
              </a:rPr>
              <a:t>   EVROPA                VS.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100" b="1" dirty="0" smtClean="0">
                <a:solidFill>
                  <a:schemeClr val="bg2">
                    <a:lumMod val="50000"/>
                  </a:schemeClr>
                </a:solidFill>
              </a:rPr>
              <a:t>44 členských států ECAC</a:t>
            </a: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878120" y="2632751"/>
            <a:ext cx="2503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solidFill>
                  <a:schemeClr val="bg2">
                    <a:lumMod val="50000"/>
                  </a:schemeClr>
                </a:solidFill>
              </a:rPr>
              <a:t>84 %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solidFill>
                  <a:schemeClr val="bg2">
                    <a:lumMod val="50000"/>
                  </a:schemeClr>
                </a:solidFill>
              </a:rPr>
              <a:t>PROVOZU ROKU 2019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388196" y="2632079"/>
            <a:ext cx="2503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63</a:t>
            </a:r>
            <a:r>
              <a:rPr lang="cs-CZ" sz="2000" b="1" noProof="0" dirty="0" smtClean="0">
                <a:solidFill>
                  <a:schemeClr val="bg2">
                    <a:lumMod val="50000"/>
                  </a:schemeClr>
                </a:solidFill>
              </a:rPr>
              <a:t> %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solidFill>
                  <a:schemeClr val="bg2">
                    <a:lumMod val="50000"/>
                  </a:schemeClr>
                </a:solidFill>
              </a:rPr>
              <a:t>PROVOZU ROKU 2019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63666208"/>
      </p:ext>
    </p:extLst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3853" y="0"/>
            <a:ext cx="15463024" cy="691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3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844845"/>
          </a:xfrm>
          <a:prstGeom prst="rect">
            <a:avLst/>
          </a:prstGeom>
        </p:spPr>
      </p:pic>
      <p:sp>
        <p:nvSpPr>
          <p:cNvPr id="3" name="Šipka nahoru 2"/>
          <p:cNvSpPr/>
          <p:nvPr/>
        </p:nvSpPr>
        <p:spPr>
          <a:xfrm>
            <a:off x="3189427" y="5398618"/>
            <a:ext cx="138989" cy="234086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035" y="5377015"/>
            <a:ext cx="250392" cy="25568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17" y="5382835"/>
            <a:ext cx="307238" cy="249869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3138221" y="3079699"/>
            <a:ext cx="190195" cy="1587399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72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88709" y="457473"/>
            <a:ext cx="8617787" cy="569224"/>
          </a:xfrm>
        </p:spPr>
        <p:txBody>
          <a:bodyPr/>
          <a:lstStyle/>
          <a:p>
            <a:pPr algn="ctr"/>
            <a:r>
              <a:rPr lang="cs-CZ" sz="2000" dirty="0" smtClean="0"/>
              <a:t> 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ZAVEDENÍ NOVÉHO SYSTÉMU TOP SKY</a:t>
            </a:r>
            <a:endParaRPr lang="cs-CZ" sz="1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D0756E1D-C52F-4383-A3BA-769A215807D0" descr="D0756E1D-C52F-4383-A3BA-769A215807D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232" y="1192375"/>
            <a:ext cx="2999232" cy="215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DB471DF0-663E-4E7C-A709-01A63AB3AAA7" descr="DB471DF0-663E-4E7C-A709-01A63AB3AAA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464" y="1192375"/>
            <a:ext cx="3145536" cy="215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0DDF7316-43FC-4959-AB33-3E0AC5B5999C" descr="0DDF7316-43FC-4959-AB33-3E0AC5B5999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2375"/>
            <a:ext cx="2999232" cy="215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002183" y="3586849"/>
            <a:ext cx="86026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s-CZ" sz="1600" dirty="0" smtClean="0">
                <a:solidFill>
                  <a:schemeClr val="tx2"/>
                </a:solidFill>
              </a:rPr>
              <a:t>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Provozní přechod (24. února 2022) </a:t>
            </a:r>
          </a:p>
          <a:p>
            <a:pPr>
              <a:defRPr/>
            </a:pP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</a:t>
            </a:r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uvedení nového systému do provozu, systém stabilní</a:t>
            </a:r>
          </a:p>
          <a:p>
            <a:pPr>
              <a:defRPr/>
            </a:pPr>
            <a:endParaRPr lang="cs-CZ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s-CZ" sz="1600" dirty="0">
                <a:solidFill>
                  <a:schemeClr val="tx2"/>
                </a:solidFill>
              </a:rPr>
              <a:t>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Výpadek systému 15.6. 2022 </a:t>
            </a:r>
          </a:p>
          <a:p>
            <a:pPr>
              <a:defRPr/>
            </a:pPr>
            <a:r>
              <a:rPr lang="cs-CZ" sz="1600" dirty="0">
                <a:solidFill>
                  <a:schemeClr val="tx2"/>
                </a:solidFill>
              </a:rPr>
              <a:t> </a:t>
            </a:r>
            <a:r>
              <a:rPr lang="cs-CZ" sz="1600" dirty="0" smtClean="0">
                <a:solidFill>
                  <a:schemeClr val="tx2"/>
                </a:solidFill>
              </a:rPr>
              <a:t>      </a:t>
            </a:r>
            <a:r>
              <a:rPr lang="cs-CZ" sz="1400" dirty="0" smtClean="0"/>
              <a:t>bez vlivu na bezpečnost, analýza příčin, komunikace s dopravci</a:t>
            </a:r>
          </a:p>
          <a:p>
            <a:pPr>
              <a:defRPr/>
            </a:pPr>
            <a:endParaRPr lang="cs-CZ" sz="16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s-CZ" sz="1600" dirty="0">
                <a:solidFill>
                  <a:schemeClr val="tx2"/>
                </a:solidFill>
              </a:rPr>
              <a:t>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Současnost +</a:t>
            </a:r>
          </a:p>
          <a:p>
            <a:pPr>
              <a:defRPr/>
            </a:pPr>
            <a:r>
              <a:rPr lang="cs-CZ" sz="1600" dirty="0">
                <a:solidFill>
                  <a:schemeClr val="tx2"/>
                </a:solidFill>
              </a:rPr>
              <a:t> </a:t>
            </a:r>
            <a:r>
              <a:rPr lang="cs-CZ" sz="1600" dirty="0" smtClean="0">
                <a:solidFill>
                  <a:schemeClr val="tx2"/>
                </a:solidFill>
              </a:rPr>
              <a:t>      </a:t>
            </a:r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jednání s vedením Thales - prioritou robustnost systému, realizace „Stabilizačního plánu“</a:t>
            </a:r>
          </a:p>
          <a:p>
            <a:pPr>
              <a:defRPr/>
            </a:pPr>
            <a:endParaRPr lang="cs-CZ" sz="1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2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CZ">
  <a:themeElements>
    <a:clrScheme name="RLP">
      <a:dk1>
        <a:srgbClr val="000000"/>
      </a:dk1>
      <a:lt1>
        <a:sysClr val="window" lastClr="FFFFFF"/>
      </a:lt1>
      <a:dk2>
        <a:srgbClr val="00205B"/>
      </a:dk2>
      <a:lt2>
        <a:srgbClr val="00A9E0"/>
      </a:lt2>
      <a:accent1>
        <a:srgbClr val="007396"/>
      </a:accent1>
      <a:accent2>
        <a:srgbClr val="5F2167"/>
      </a:accent2>
      <a:accent3>
        <a:srgbClr val="C8102E"/>
      </a:accent3>
      <a:accent4>
        <a:srgbClr val="C87B00"/>
      </a:accent4>
      <a:accent5>
        <a:srgbClr val="00A787"/>
      </a:accent5>
      <a:accent6>
        <a:srgbClr val="94BB1E"/>
      </a:accent6>
      <a:hlink>
        <a:srgbClr val="00205B"/>
      </a:hlink>
      <a:folHlink>
        <a:srgbClr val="AE0077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CZ" id="{EB2BBE68-342C-43CC-A936-F8A138E0FBB9}" vid="{C92128D4-03B3-42C4-81B5-395B16ACF461}"/>
    </a:ext>
  </a:extLst>
</a:theme>
</file>

<file path=ppt/theme/theme2.xml><?xml version="1.0" encoding="utf-8"?>
<a:theme xmlns:a="http://schemas.openxmlformats.org/drawingml/2006/main" name="PPT Prezentace CZ -  nové logo">
  <a:themeElements>
    <a:clrScheme name="RLP">
      <a:dk1>
        <a:srgbClr val="000000"/>
      </a:dk1>
      <a:lt1>
        <a:sysClr val="window" lastClr="FFFFFF"/>
      </a:lt1>
      <a:dk2>
        <a:srgbClr val="00205B"/>
      </a:dk2>
      <a:lt2>
        <a:srgbClr val="00A9E0"/>
      </a:lt2>
      <a:accent1>
        <a:srgbClr val="007396"/>
      </a:accent1>
      <a:accent2>
        <a:srgbClr val="5F2167"/>
      </a:accent2>
      <a:accent3>
        <a:srgbClr val="C8102E"/>
      </a:accent3>
      <a:accent4>
        <a:srgbClr val="C87B00"/>
      </a:accent4>
      <a:accent5>
        <a:srgbClr val="00A787"/>
      </a:accent5>
      <a:accent6>
        <a:srgbClr val="94BB1E"/>
      </a:accent6>
      <a:hlink>
        <a:srgbClr val="00205B"/>
      </a:hlink>
      <a:folHlink>
        <a:srgbClr val="AE0077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CZ" id="{EB2BBE68-342C-43CC-A936-F8A138E0FBB9}" vid="{C92128D4-03B3-42C4-81B5-395B16ACF461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Prezentace CZ -  nové logo</Template>
  <TotalTime>5998</TotalTime>
  <Words>811</Words>
  <Application>Microsoft Office PowerPoint</Application>
  <PresentationFormat>Předvádění na obrazovce (4:3)</PresentationFormat>
  <Paragraphs>210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Georgia</vt:lpstr>
      <vt:lpstr>Wingdings</vt:lpstr>
      <vt:lpstr>prezentace_CZ</vt:lpstr>
      <vt:lpstr>PPT Prezentace CZ -  nové logo</vt:lpstr>
      <vt:lpstr>AKTUÁLNÍ STAV PODNIKU A JEHO VÝVOJ V OBDOBÍ  2021 - 2022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ZAVEDENÍ NOVÉHO SYSTÉMU TOP SKY</vt:lpstr>
      <vt:lpstr>LIDSKÉ ZDROJE PODNIKU: AKTUÁLNÍ STAV A PLÁNY  </vt:lpstr>
      <vt:lpstr>Prezentace aplikace PowerPoint</vt:lpstr>
      <vt:lpstr>       ROZVOJ PROVOZU NA LETIŠTI ČESKÉ BUDĚJOVICE</vt:lpstr>
      <vt:lpstr>                         PRŮBĚŽNÁ KOMUNIKACE </vt:lpstr>
      <vt:lpstr>Děkuji za pozornost</vt:lpstr>
    </vt:vector>
  </TitlesOfParts>
  <Company>ŘLP ČR, s.p., Navigační 787, Jeneč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HOURA Jiri</dc:creator>
  <cp:lastModifiedBy>SOJKOVA Alena</cp:lastModifiedBy>
  <cp:revision>139</cp:revision>
  <cp:lastPrinted>2022-11-01T11:52:16Z</cp:lastPrinted>
  <dcterms:created xsi:type="dcterms:W3CDTF">2018-05-28T11:06:07Z</dcterms:created>
  <dcterms:modified xsi:type="dcterms:W3CDTF">2022-11-03T10:23:45Z</dcterms:modified>
</cp:coreProperties>
</file>