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3" r:id="rId3"/>
    <p:sldId id="285" r:id="rId4"/>
    <p:sldId id="287" r:id="rId5"/>
    <p:sldId id="286" r:id="rId6"/>
    <p:sldId id="284" r:id="rId7"/>
    <p:sldId id="288" r:id="rId8"/>
    <p:sldId id="259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7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F38E0-20C4-468F-9FDA-DE80286B851A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EDCE-ABB8-49E3-AD6F-46399E96E5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9629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0A583-33C8-4DB0-B243-275261E7A303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397B7-10BA-486D-BB59-AC3F75046E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9053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4AA513-91D8-4BF7-9293-8F5A96188763}" type="datetimeFigureOut">
              <a:rPr lang="cs-CZ" smtClean="0"/>
              <a:t>15.11.2021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D6E45D-80FB-46BE-8BD3-A3107A3450DD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"/>
            <a:ext cx="9144000" cy="68566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1940" y="268923"/>
            <a:ext cx="6858000" cy="1376997"/>
          </a:xfrm>
        </p:spPr>
        <p:txBody>
          <a:bodyPr anchor="t"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1940" y="1768317"/>
            <a:ext cx="6858000" cy="1655762"/>
          </a:xfrm>
        </p:spPr>
        <p:txBody>
          <a:bodyPr anchor="t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44632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7822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90145" y="2039815"/>
            <a:ext cx="4140000" cy="3657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9356" y="2039815"/>
            <a:ext cx="4140000" cy="3657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9946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3417887" cy="29083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1"/>
          </p:nvPr>
        </p:nvSpPr>
        <p:spPr>
          <a:xfrm>
            <a:off x="4114800" y="1597025"/>
            <a:ext cx="2833688" cy="3538538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404813" y="4505325"/>
            <a:ext cx="3417887" cy="1190625"/>
          </a:xfrm>
        </p:spPr>
        <p:txBody>
          <a:bodyPr lIns="0" tIns="72000" rIns="0">
            <a:normAutofit/>
          </a:bodyPr>
          <a:lstStyle>
            <a:lvl1pPr>
              <a:defRPr sz="18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text 14"/>
          <p:cNvSpPr>
            <a:spLocks noGrp="1"/>
          </p:cNvSpPr>
          <p:nvPr>
            <p:ph type="body" sz="quarter" idx="13"/>
          </p:nvPr>
        </p:nvSpPr>
        <p:spPr>
          <a:xfrm>
            <a:off x="4114801" y="5135563"/>
            <a:ext cx="2833688" cy="560387"/>
          </a:xfrm>
        </p:spPr>
        <p:txBody>
          <a:bodyPr lIns="0" tIns="72000" rIns="0">
            <a:normAutofit/>
          </a:bodyPr>
          <a:lstStyle>
            <a:lvl1pPr>
              <a:defRPr sz="18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707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5939426" cy="38227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6353127" y="1597025"/>
            <a:ext cx="2544688" cy="1190625"/>
          </a:xfrm>
        </p:spPr>
        <p:txBody>
          <a:bodyPr lIns="108000" tIns="0" rIns="0">
            <a:normAutofit/>
          </a:bodyPr>
          <a:lstStyle>
            <a:lvl1pPr marL="266700" indent="-266700">
              <a:defRPr sz="18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4325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8293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3" name="Obdélník 2"/>
          <p:cNvSpPr/>
          <p:nvPr userDrawn="1"/>
        </p:nvSpPr>
        <p:spPr>
          <a:xfrm>
            <a:off x="290146" y="257175"/>
            <a:ext cx="8607668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299622" y="447675"/>
            <a:ext cx="8598192" cy="1190625"/>
          </a:xfrm>
        </p:spPr>
        <p:txBody>
          <a:bodyPr lIns="108000" tIns="0" rIns="0">
            <a:normAutofit/>
          </a:bodyPr>
          <a:lstStyle>
            <a:lvl1pPr marL="266700" indent="-26670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746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49159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8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1246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90146" y="2039815"/>
            <a:ext cx="8607668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768"/>
            <a:ext cx="9144000" cy="1031236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8515349" y="311355"/>
            <a:ext cx="382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sz="1100">
              <a:solidFill>
                <a:srgbClr val="5A5A5A"/>
              </a:solidFill>
            </a:endParaRPr>
          </a:p>
        </p:txBody>
      </p:sp>
      <p:sp>
        <p:nvSpPr>
          <p:cNvPr id="13" name="TextovéPole 12"/>
          <p:cNvSpPr txBox="1"/>
          <p:nvPr userDrawn="1"/>
        </p:nvSpPr>
        <p:spPr>
          <a:xfrm>
            <a:off x="8515348" y="311355"/>
            <a:ext cx="580292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fld id="{84F98964-8F00-4610-B9F0-1EDD77301201}" type="slidenum">
              <a:rPr lang="cs-CZ" sz="1000" b="0" i="0" u="none" strike="noStrike" kern="1200" baseline="0" smtClean="0">
                <a:solidFill>
                  <a:srgbClr val="5A5A5A"/>
                </a:solidFill>
                <a:latin typeface="+mn-lt"/>
                <a:ea typeface="+mn-ea"/>
                <a:cs typeface="+mn-cs"/>
              </a:rPr>
              <a:pPr algn="l"/>
              <a:t>‹#›</a:t>
            </a:fld>
            <a:endParaRPr lang="cs-CZ" sz="1000" b="0">
              <a:solidFill>
                <a:srgbClr val="5A5A5A"/>
              </a:solidFill>
            </a:endParaRPr>
          </a:p>
        </p:txBody>
      </p:sp>
      <p:sp>
        <p:nvSpPr>
          <p:cNvPr id="14" name="TextovéPole 13"/>
          <p:cNvSpPr txBox="1"/>
          <p:nvPr userDrawn="1"/>
        </p:nvSpPr>
        <p:spPr>
          <a:xfrm>
            <a:off x="290146" y="311355"/>
            <a:ext cx="80273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Information</a:t>
            </a:r>
            <a:r>
              <a:rPr lang="cs-CZ" sz="1100" dirty="0"/>
              <a:t> and </a:t>
            </a:r>
            <a:r>
              <a:rPr lang="cs-CZ" sz="1100" dirty="0" err="1"/>
              <a:t>hints</a:t>
            </a:r>
            <a:r>
              <a:rPr lang="cs-CZ" sz="1100" dirty="0"/>
              <a:t> </a:t>
            </a:r>
            <a:r>
              <a:rPr lang="cs-CZ" sz="1100" dirty="0" err="1"/>
              <a:t>for</a:t>
            </a:r>
            <a:r>
              <a:rPr lang="cs-CZ" sz="1100" dirty="0"/>
              <a:t> </a:t>
            </a:r>
            <a:r>
              <a:rPr lang="cs-CZ" sz="1100" dirty="0" err="1"/>
              <a:t>AOs</a:t>
            </a:r>
            <a:r>
              <a:rPr lang="cs-CZ" sz="1100" dirty="0"/>
              <a:t> </a:t>
            </a:r>
            <a:r>
              <a:rPr lang="cs-CZ" sz="1100" b="0" i="0" u="none" strike="noStrike" kern="1200" baseline="0" dirty="0">
                <a:solidFill>
                  <a:srgbClr val="5A5A5A"/>
                </a:solidFill>
                <a:latin typeface="+mn-lt"/>
                <a:ea typeface="+mn-ea"/>
                <a:cs typeface="+mn-cs"/>
              </a:rPr>
              <a:t>/ Otto Olej / </a:t>
            </a:r>
            <a:r>
              <a:rPr lang="cs-CZ" sz="1100" b="0" i="0" u="none" strike="noStrike" kern="1200" baseline="0" dirty="0" err="1">
                <a:solidFill>
                  <a:srgbClr val="5A5A5A"/>
                </a:solidFill>
                <a:latin typeface="+mn-lt"/>
                <a:ea typeface="+mn-ea"/>
                <a:cs typeface="+mn-cs"/>
              </a:rPr>
              <a:t>Flow</a:t>
            </a:r>
            <a:r>
              <a:rPr lang="cs-CZ" sz="1100" b="0" i="0" u="none" strike="noStrike" kern="1200" baseline="0" dirty="0">
                <a:solidFill>
                  <a:srgbClr val="5A5A5A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100" b="0" i="0" u="none" strike="noStrike" kern="1200" baseline="0" dirty="0" err="1">
                <a:solidFill>
                  <a:srgbClr val="5A5A5A"/>
                </a:solidFill>
                <a:latin typeface="+mn-lt"/>
                <a:ea typeface="+mn-ea"/>
                <a:cs typeface="+mn-cs"/>
              </a:rPr>
              <a:t>Analyst</a:t>
            </a:r>
            <a:r>
              <a:rPr lang="cs-CZ" sz="1100" b="0" i="0" u="none" strike="noStrike" kern="1200" baseline="0" dirty="0">
                <a:solidFill>
                  <a:srgbClr val="5A5A5A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100" b="0" i="0" u="none" strike="noStrike" kern="1200" baseline="0" dirty="0" err="1">
                <a:solidFill>
                  <a:srgbClr val="5A5A5A"/>
                </a:solidFill>
                <a:latin typeface="+mn-lt"/>
                <a:ea typeface="+mn-ea"/>
                <a:cs typeface="+mn-cs"/>
              </a:rPr>
              <a:t>National</a:t>
            </a:r>
            <a:r>
              <a:rPr lang="cs-CZ" sz="1100" b="0" i="0" u="none" strike="noStrike" kern="1200" baseline="0" dirty="0">
                <a:solidFill>
                  <a:srgbClr val="5A5A5A"/>
                </a:solidFill>
                <a:latin typeface="+mn-lt"/>
                <a:ea typeface="+mn-ea"/>
                <a:cs typeface="+mn-cs"/>
              </a:rPr>
              <a:t> RAD </a:t>
            </a:r>
            <a:r>
              <a:rPr lang="cs-CZ" sz="1100" b="0" i="0" u="none" strike="noStrike" kern="1200" baseline="0" dirty="0" err="1">
                <a:solidFill>
                  <a:srgbClr val="5A5A5A"/>
                </a:solidFill>
                <a:latin typeface="+mn-lt"/>
                <a:ea typeface="+mn-ea"/>
                <a:cs typeface="+mn-cs"/>
              </a:rPr>
              <a:t>Coordinator</a:t>
            </a:r>
            <a:r>
              <a:rPr lang="cs-CZ" sz="1100" b="0" i="0" u="none" strike="noStrike" kern="1200" baseline="0" dirty="0">
                <a:solidFill>
                  <a:srgbClr val="5A5A5A"/>
                </a:solidFill>
                <a:latin typeface="+mn-lt"/>
                <a:ea typeface="+mn-ea"/>
                <a:cs typeface="+mn-cs"/>
              </a:rPr>
              <a:t> / 06.10.2020</a:t>
            </a:r>
            <a:endParaRPr lang="cs-CZ" sz="1100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3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7" r:id="rId5"/>
    <p:sldLayoutId id="2147483658" r:id="rId6"/>
    <p:sldLayoutId id="2147483656" r:id="rId7"/>
    <p:sldLayoutId id="2147483655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1950" indent="-361950" algn="l" defTabSz="685800" rtl="0" eaLnBrk="1" latinLnBrk="0" hangingPunct="1">
        <a:lnSpc>
          <a:spcPct val="90000"/>
        </a:lnSpc>
        <a:spcBef>
          <a:spcPts val="750"/>
        </a:spcBef>
        <a:buFont typeface="Georgia" panose="02040502050405020303" pitchFamily="18" charset="0"/>
        <a:buChar char="―"/>
        <a:defRPr sz="2100" kern="1200">
          <a:solidFill>
            <a:srgbClr val="5A5A5A"/>
          </a:solidFill>
          <a:latin typeface="+mn-lt"/>
          <a:ea typeface="+mn-ea"/>
          <a:cs typeface="+mn-cs"/>
        </a:defRPr>
      </a:lvl1pPr>
      <a:lvl2pPr marL="628650" indent="-285750" algn="l" defTabSz="685800" rtl="0" eaLnBrk="1" latinLnBrk="0" hangingPunct="1">
        <a:lnSpc>
          <a:spcPct val="90000"/>
        </a:lnSpc>
        <a:spcBef>
          <a:spcPts val="375"/>
        </a:spcBef>
        <a:buFont typeface="Georgia" panose="02040502050405020303" pitchFamily="18" charset="0"/>
        <a:buChar char="―"/>
        <a:defRPr sz="1800" kern="1200">
          <a:solidFill>
            <a:srgbClr val="5A5A5A"/>
          </a:solidFill>
          <a:latin typeface="+mn-lt"/>
          <a:ea typeface="+mn-ea"/>
          <a:cs typeface="+mn-cs"/>
        </a:defRPr>
      </a:lvl2pPr>
      <a:lvl3pPr marL="857250" indent="-228600" algn="l" defTabSz="685800" rtl="0" eaLnBrk="1" latinLnBrk="0" hangingPunct="1">
        <a:lnSpc>
          <a:spcPct val="90000"/>
        </a:lnSpc>
        <a:spcBef>
          <a:spcPts val="375"/>
        </a:spcBef>
        <a:buFont typeface="Georgia" panose="02040502050405020303" pitchFamily="18" charset="0"/>
        <a:buChar char="―"/>
        <a:defRPr sz="1500" kern="1200">
          <a:solidFill>
            <a:srgbClr val="5A5A5A"/>
          </a:solidFill>
          <a:latin typeface="+mn-lt"/>
          <a:ea typeface="+mn-ea"/>
          <a:cs typeface="+mn-cs"/>
        </a:defRPr>
      </a:lvl3pPr>
      <a:lvl4pPr marL="1123950" indent="-260350" algn="l" defTabSz="685800" rtl="0" eaLnBrk="1" latinLnBrk="0" hangingPunct="1">
        <a:lnSpc>
          <a:spcPct val="90000"/>
        </a:lnSpc>
        <a:spcBef>
          <a:spcPts val="375"/>
        </a:spcBef>
        <a:buFont typeface="Georgia" panose="02040502050405020303" pitchFamily="18" charset="0"/>
        <a:buChar char="―"/>
        <a:tabLst>
          <a:tab pos="857250" algn="l"/>
        </a:tabLst>
        <a:defRPr sz="1350" kern="1200">
          <a:solidFill>
            <a:srgbClr val="5A5A5A"/>
          </a:solidFill>
          <a:latin typeface="+mn-lt"/>
          <a:ea typeface="+mn-ea"/>
          <a:cs typeface="+mn-cs"/>
        </a:defRPr>
      </a:lvl4pPr>
      <a:lvl5pPr marL="1358900" indent="-234950" algn="l" defTabSz="685800" rtl="0" eaLnBrk="1" latinLnBrk="0" hangingPunct="1">
        <a:lnSpc>
          <a:spcPct val="90000"/>
        </a:lnSpc>
        <a:spcBef>
          <a:spcPts val="375"/>
        </a:spcBef>
        <a:buFont typeface="Georgia" panose="02040502050405020303" pitchFamily="18" charset="0"/>
        <a:buChar char="―"/>
        <a:defRPr sz="1350" kern="1200">
          <a:solidFill>
            <a:srgbClr val="5A5A5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im.rlp.cz/en/fraczech/fraview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1940" y="268923"/>
            <a:ext cx="7597140" cy="1376997"/>
          </a:xfrm>
        </p:spPr>
        <p:txBody>
          <a:bodyPr/>
          <a:lstStyle/>
          <a:p>
            <a:r>
              <a:rPr lang="cs-CZ" dirty="0" err="1"/>
              <a:t>Information</a:t>
            </a:r>
            <a:r>
              <a:rPr lang="cs-CZ" dirty="0"/>
              <a:t> and </a:t>
            </a:r>
            <a:r>
              <a:rPr lang="cs-CZ" dirty="0" err="1"/>
              <a:t>hints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AOs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By ANS CZ</a:t>
            </a:r>
          </a:p>
          <a:p>
            <a:r>
              <a:rPr lang="cs-CZ" sz="1600" dirty="0"/>
              <a:t>Otto Olej / </a:t>
            </a:r>
            <a:r>
              <a:rPr lang="cs-CZ" sz="1600" dirty="0" err="1"/>
              <a:t>Flow</a:t>
            </a:r>
            <a:r>
              <a:rPr lang="cs-CZ" sz="1600" dirty="0"/>
              <a:t> </a:t>
            </a:r>
            <a:r>
              <a:rPr lang="cs-CZ" sz="1600" dirty="0" err="1"/>
              <a:t>Analyst</a:t>
            </a:r>
            <a:r>
              <a:rPr lang="cs-CZ" sz="1600" dirty="0"/>
              <a:t>, </a:t>
            </a:r>
            <a:r>
              <a:rPr lang="cs-CZ" sz="1600" dirty="0" err="1"/>
              <a:t>National</a:t>
            </a:r>
            <a:r>
              <a:rPr lang="cs-CZ" sz="1600" dirty="0"/>
              <a:t> RAD </a:t>
            </a:r>
            <a:r>
              <a:rPr lang="cs-CZ" sz="1600" dirty="0" err="1"/>
              <a:t>Coordinator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31364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cs-CZ" dirty="0" err="1"/>
              <a:t>general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46" y="1416782"/>
            <a:ext cx="8607668" cy="420876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1600" dirty="0" err="1"/>
              <a:t>Explanations</a:t>
            </a:r>
            <a:r>
              <a:rPr lang="cs-CZ" sz="1600" dirty="0"/>
              <a:t>, </a:t>
            </a:r>
            <a:r>
              <a:rPr lang="cs-CZ" sz="1600" dirty="0" err="1"/>
              <a:t>hints</a:t>
            </a:r>
            <a:r>
              <a:rPr lang="cs-CZ" sz="1600" dirty="0"/>
              <a:t> and </a:t>
            </a:r>
            <a:r>
              <a:rPr lang="cs-CZ" sz="1600" dirty="0" err="1"/>
              <a:t>tips</a:t>
            </a:r>
            <a:r>
              <a:rPr lang="cs-CZ" sz="1600" dirty="0"/>
              <a:t> </a:t>
            </a:r>
            <a:r>
              <a:rPr lang="cs-CZ" sz="1600" dirty="0" err="1"/>
              <a:t>based</a:t>
            </a:r>
            <a:r>
              <a:rPr lang="cs-CZ" sz="1600" dirty="0"/>
              <a:t> on </a:t>
            </a:r>
            <a:r>
              <a:rPr lang="cs-CZ" sz="1600" dirty="0" err="1"/>
              <a:t>flight</a:t>
            </a:r>
            <a:r>
              <a:rPr lang="cs-CZ" sz="1600" dirty="0"/>
              <a:t> </a:t>
            </a:r>
            <a:r>
              <a:rPr lang="cs-CZ" sz="1600" dirty="0" err="1"/>
              <a:t>planning</a:t>
            </a:r>
            <a:r>
              <a:rPr lang="cs-CZ" sz="1600" dirty="0"/>
              <a:t> in LK </a:t>
            </a:r>
            <a:r>
              <a:rPr lang="cs-CZ" sz="1600" dirty="0" err="1"/>
              <a:t>airspace</a:t>
            </a:r>
            <a:endParaRPr lang="cs-CZ" sz="1600" dirty="0"/>
          </a:p>
          <a:p>
            <a:pPr>
              <a:buFontTx/>
              <a:buChar char="-"/>
            </a:pPr>
            <a:r>
              <a:rPr lang="cs-CZ" sz="1600" dirty="0"/>
              <a:t>PLANNING </a:t>
            </a:r>
            <a:r>
              <a:rPr lang="cs-CZ" sz="1600" dirty="0" err="1"/>
              <a:t>issues</a:t>
            </a:r>
            <a:endParaRPr lang="cs-CZ" sz="1600" dirty="0"/>
          </a:p>
          <a:p>
            <a:pPr lvl="1">
              <a:buFontTx/>
              <a:buChar char="-"/>
            </a:pPr>
            <a:r>
              <a:rPr lang="cs-CZ" sz="1300" dirty="0" err="1"/>
              <a:t>Possible</a:t>
            </a:r>
            <a:r>
              <a:rPr lang="cs-CZ" sz="1300" dirty="0"/>
              <a:t> RAD </a:t>
            </a:r>
            <a:r>
              <a:rPr lang="cs-CZ" sz="1300" dirty="0" err="1"/>
              <a:t>solutions</a:t>
            </a:r>
            <a:r>
              <a:rPr lang="cs-CZ" sz="1300" dirty="0"/>
              <a:t>, but </a:t>
            </a:r>
            <a:r>
              <a:rPr lang="cs-CZ" sz="1300" dirty="0" err="1"/>
              <a:t>mostly</a:t>
            </a:r>
            <a:r>
              <a:rPr lang="cs-CZ" sz="1300" dirty="0"/>
              <a:t> </a:t>
            </a:r>
            <a:r>
              <a:rPr lang="cs-CZ" sz="1300" dirty="0" err="1"/>
              <a:t>marginal</a:t>
            </a:r>
            <a:r>
              <a:rPr lang="cs-CZ" sz="1300" dirty="0"/>
              <a:t> and not </a:t>
            </a:r>
            <a:r>
              <a:rPr lang="cs-CZ" sz="1300" dirty="0" err="1"/>
              <a:t>comprehensive</a:t>
            </a:r>
            <a:endParaRPr lang="cs-CZ" sz="1300" dirty="0"/>
          </a:p>
          <a:p>
            <a:pPr lvl="1">
              <a:buFontTx/>
              <a:buChar char="-"/>
            </a:pPr>
            <a:r>
              <a:rPr lang="cs-CZ" sz="1300" dirty="0" err="1"/>
              <a:t>Before</a:t>
            </a:r>
            <a:r>
              <a:rPr lang="cs-CZ" sz="1300" dirty="0"/>
              <a:t> </a:t>
            </a:r>
            <a:r>
              <a:rPr lang="cs-CZ" sz="1300" dirty="0" err="1"/>
              <a:t>making</a:t>
            </a:r>
            <a:r>
              <a:rPr lang="cs-CZ" sz="1300" dirty="0"/>
              <a:t> RAD more </a:t>
            </a:r>
            <a:r>
              <a:rPr lang="cs-CZ" sz="1300" dirty="0" err="1"/>
              <a:t>complex</a:t>
            </a:r>
            <a:r>
              <a:rPr lang="cs-CZ" sz="1300" dirty="0"/>
              <a:t>, </a:t>
            </a:r>
            <a:r>
              <a:rPr lang="cs-CZ" sz="1300" dirty="0" err="1"/>
              <a:t>we‘re</a:t>
            </a:r>
            <a:r>
              <a:rPr lang="cs-CZ" sz="1300" dirty="0"/>
              <a:t> </a:t>
            </a:r>
            <a:r>
              <a:rPr lang="cs-CZ" sz="1300" dirty="0" err="1"/>
              <a:t>trying</a:t>
            </a:r>
            <a:r>
              <a:rPr lang="cs-CZ" sz="1300" dirty="0"/>
              <a:t> to </a:t>
            </a:r>
            <a:r>
              <a:rPr lang="cs-CZ" sz="1300" dirty="0" err="1"/>
              <a:t>get</a:t>
            </a:r>
            <a:r>
              <a:rPr lang="cs-CZ" sz="1300" dirty="0"/>
              <a:t> </a:t>
            </a:r>
            <a:r>
              <a:rPr lang="cs-CZ" sz="1300" dirty="0" err="1"/>
              <a:t>rid</a:t>
            </a:r>
            <a:r>
              <a:rPr lang="cs-CZ" sz="1300" dirty="0"/>
              <a:t> of the </a:t>
            </a:r>
            <a:r>
              <a:rPr lang="cs-CZ" sz="1300" dirty="0" err="1"/>
              <a:t>problems</a:t>
            </a:r>
            <a:r>
              <a:rPr lang="cs-CZ" sz="1300" dirty="0"/>
              <a:t> by </a:t>
            </a:r>
            <a:r>
              <a:rPr lang="cs-CZ" sz="1300" dirty="0" err="1"/>
              <a:t>offering</a:t>
            </a:r>
            <a:r>
              <a:rPr lang="cs-CZ" sz="1300" dirty="0"/>
              <a:t> </a:t>
            </a:r>
            <a:r>
              <a:rPr lang="cs-CZ" sz="1300" dirty="0" err="1"/>
              <a:t>correct</a:t>
            </a:r>
            <a:r>
              <a:rPr lang="cs-CZ" sz="1300" dirty="0"/>
              <a:t> </a:t>
            </a:r>
            <a:r>
              <a:rPr lang="cs-CZ" sz="1300" dirty="0" err="1"/>
              <a:t>routes</a:t>
            </a:r>
            <a:r>
              <a:rPr lang="cs-CZ" sz="1300" dirty="0"/>
              <a:t> to </a:t>
            </a:r>
            <a:r>
              <a:rPr lang="cs-CZ" sz="1300" dirty="0" err="1"/>
              <a:t>AOs</a:t>
            </a:r>
            <a:endParaRPr lang="cs-CZ" sz="1300" dirty="0"/>
          </a:p>
          <a:p>
            <a:pPr>
              <a:buFontTx/>
              <a:buChar char="-"/>
            </a:pPr>
            <a:r>
              <a:rPr lang="cs-CZ" sz="1600" dirty="0"/>
              <a:t>SW ALGORHYTHMS </a:t>
            </a:r>
            <a:r>
              <a:rPr lang="cs-CZ" sz="1600" dirty="0" err="1"/>
              <a:t>causing</a:t>
            </a:r>
            <a:r>
              <a:rPr lang="cs-CZ" sz="1600" dirty="0"/>
              <a:t> </a:t>
            </a:r>
            <a:r>
              <a:rPr lang="cs-CZ" sz="1600" dirty="0" err="1"/>
              <a:t>planning</a:t>
            </a:r>
            <a:r>
              <a:rPr lang="cs-CZ" sz="1600" dirty="0"/>
              <a:t> </a:t>
            </a:r>
            <a:r>
              <a:rPr lang="cs-CZ" sz="1600" dirty="0" err="1"/>
              <a:t>issues</a:t>
            </a:r>
            <a:r>
              <a:rPr lang="cs-CZ" sz="1600" dirty="0"/>
              <a:t> (?)</a:t>
            </a:r>
          </a:p>
          <a:p>
            <a:pPr>
              <a:buFontTx/>
              <a:buChar char="-"/>
            </a:pPr>
            <a:r>
              <a:rPr lang="cs-CZ" sz="1600" dirty="0"/>
              <a:t>INFORMATION SOURCES</a:t>
            </a:r>
          </a:p>
          <a:p>
            <a:pPr lvl="1">
              <a:buFontTx/>
              <a:buChar char="-"/>
            </a:pPr>
            <a:r>
              <a:rPr lang="cs-CZ" sz="1400" dirty="0" err="1"/>
              <a:t>Information</a:t>
            </a:r>
            <a:r>
              <a:rPr lang="cs-CZ" sz="1400" dirty="0"/>
              <a:t> </a:t>
            </a:r>
            <a:r>
              <a:rPr lang="cs-CZ" sz="1400" dirty="0" err="1"/>
              <a:t>can</a:t>
            </a:r>
            <a:r>
              <a:rPr lang="cs-CZ" sz="1400" dirty="0"/>
              <a:t> </a:t>
            </a:r>
            <a:r>
              <a:rPr lang="cs-CZ" sz="1400" dirty="0" err="1"/>
              <a:t>be</a:t>
            </a:r>
            <a:r>
              <a:rPr lang="cs-CZ" sz="1400" dirty="0"/>
              <a:t> </a:t>
            </a:r>
            <a:r>
              <a:rPr lang="cs-CZ" sz="1400" dirty="0" err="1"/>
              <a:t>found</a:t>
            </a:r>
            <a:r>
              <a:rPr lang="cs-CZ" sz="1400" dirty="0"/>
              <a:t> on </a:t>
            </a:r>
            <a:r>
              <a:rPr lang="cs-CZ" sz="1400" dirty="0" err="1"/>
              <a:t>czech</a:t>
            </a:r>
            <a:r>
              <a:rPr lang="cs-CZ" sz="1400" dirty="0"/>
              <a:t> AIM </a:t>
            </a:r>
            <a:r>
              <a:rPr lang="cs-CZ" sz="1400" dirty="0" err="1"/>
              <a:t>website</a:t>
            </a:r>
            <a:r>
              <a:rPr lang="cs-CZ" sz="1400" dirty="0"/>
              <a:t>, part </a:t>
            </a:r>
            <a:r>
              <a:rPr lang="cs-CZ" sz="1400" dirty="0">
                <a:hlinkClick r:id="rId2"/>
              </a:rPr>
              <a:t>FRACZECH</a:t>
            </a:r>
            <a:endParaRPr lang="cs-CZ" sz="1400" dirty="0"/>
          </a:p>
          <a:p>
            <a:pPr lvl="1">
              <a:buFontTx/>
              <a:buChar char="-"/>
            </a:pPr>
            <a:r>
              <a:rPr lang="cs-CZ" sz="1400" dirty="0" err="1"/>
              <a:t>Planning</a:t>
            </a:r>
            <a:r>
              <a:rPr lang="cs-CZ" sz="1400" dirty="0"/>
              <a:t> </a:t>
            </a:r>
            <a:r>
              <a:rPr lang="cs-CZ" sz="1400" dirty="0" err="1"/>
              <a:t>possibilities</a:t>
            </a:r>
            <a:r>
              <a:rPr lang="cs-CZ" sz="1400" dirty="0"/>
              <a:t> </a:t>
            </a:r>
            <a:r>
              <a:rPr lang="cs-CZ" sz="1400" dirty="0" err="1"/>
              <a:t>graphically</a:t>
            </a:r>
            <a:r>
              <a:rPr lang="cs-CZ" sz="1400" dirty="0"/>
              <a:t> </a:t>
            </a:r>
            <a:r>
              <a:rPr lang="cs-CZ" sz="1400" dirty="0" err="1"/>
              <a:t>represented</a:t>
            </a:r>
            <a:r>
              <a:rPr lang="cs-CZ" sz="1400" dirty="0"/>
              <a:t> in </a:t>
            </a:r>
            <a:r>
              <a:rPr lang="cs-CZ" sz="1400" dirty="0" err="1"/>
              <a:t>interactive</a:t>
            </a:r>
            <a:r>
              <a:rPr lang="cs-CZ" sz="1400" dirty="0"/>
              <a:t> </a:t>
            </a:r>
            <a:r>
              <a:rPr lang="cs-CZ" sz="1400" dirty="0" err="1"/>
              <a:t>tool</a:t>
            </a:r>
            <a:r>
              <a:rPr lang="cs-CZ" sz="1400" dirty="0"/>
              <a:t> </a:t>
            </a:r>
            <a:r>
              <a:rPr lang="cs-CZ" sz="1400" dirty="0" err="1">
                <a:hlinkClick r:id="rId2"/>
              </a:rPr>
              <a:t>FRAview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423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90146" y="1910275"/>
            <a:ext cx="8607668" cy="4420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1950" indent="-3619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Georgia" panose="02040502050405020303" pitchFamily="18" charset="0"/>
              <a:buChar char="―"/>
              <a:defRPr sz="21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1pPr>
            <a:lvl2pPr marL="6286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Georgia" panose="02040502050405020303" pitchFamily="18" charset="0"/>
              <a:buChar char="―"/>
              <a:defRPr sz="18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2pPr>
            <a:lvl3pPr marL="857250" indent="-2286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Georgia" panose="02040502050405020303" pitchFamily="18" charset="0"/>
              <a:buChar char="―"/>
              <a:defRPr sz="150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3pPr>
            <a:lvl4pPr marL="1123950" indent="-2603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Georgia" panose="02040502050405020303" pitchFamily="18" charset="0"/>
              <a:buChar char="―"/>
              <a:tabLst>
                <a:tab pos="857250" algn="l"/>
              </a:tabLst>
              <a:defRPr sz="135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4pPr>
            <a:lvl5pPr marL="1358900" indent="-2349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Georgia" panose="02040502050405020303" pitchFamily="18" charset="0"/>
              <a:buChar char="―"/>
              <a:defRPr sz="1350" kern="1200">
                <a:solidFill>
                  <a:srgbClr val="5A5A5A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cs-CZ" sz="1600" dirty="0" err="1"/>
              <a:t>AOs</a:t>
            </a:r>
            <a:r>
              <a:rPr lang="cs-CZ" sz="1600" dirty="0"/>
              <a:t> </a:t>
            </a:r>
            <a:r>
              <a:rPr lang="cs-CZ" sz="1600" dirty="0" err="1"/>
              <a:t>plan</a:t>
            </a:r>
            <a:r>
              <a:rPr lang="cs-CZ" sz="1600" dirty="0"/>
              <a:t> </a:t>
            </a:r>
            <a:r>
              <a:rPr lang="cs-CZ" sz="1600" dirty="0" err="1"/>
              <a:t>intermediate</a:t>
            </a:r>
            <a:r>
              <a:rPr lang="cs-CZ" sz="1600" dirty="0"/>
              <a:t> </a:t>
            </a:r>
            <a:r>
              <a:rPr lang="cs-CZ" sz="1600" dirty="0" err="1"/>
              <a:t>points</a:t>
            </a:r>
            <a:r>
              <a:rPr lang="cs-CZ" sz="1600" dirty="0"/>
              <a:t>, </a:t>
            </a:r>
            <a:r>
              <a:rPr lang="cs-CZ" sz="1600" dirty="0" err="1"/>
              <a:t>which</a:t>
            </a:r>
            <a:r>
              <a:rPr lang="cs-CZ" sz="1600" dirty="0"/>
              <a:t> are not </a:t>
            </a:r>
            <a:r>
              <a:rPr lang="cs-CZ" sz="1600" dirty="0" err="1"/>
              <a:t>needed</a:t>
            </a:r>
            <a:endParaRPr lang="cs-CZ" sz="1600" dirty="0"/>
          </a:p>
          <a:p>
            <a:pPr>
              <a:buFontTx/>
              <a:buChar char="-"/>
            </a:pPr>
            <a:r>
              <a:rPr lang="cs-CZ" sz="1600" dirty="0" err="1"/>
              <a:t>Unexpected</a:t>
            </a:r>
            <a:r>
              <a:rPr lang="cs-CZ" sz="1600" dirty="0"/>
              <a:t> and </a:t>
            </a:r>
            <a:r>
              <a:rPr lang="cs-CZ" sz="1600" dirty="0" err="1"/>
              <a:t>potencionally</a:t>
            </a:r>
            <a:r>
              <a:rPr lang="cs-CZ" sz="1600" dirty="0"/>
              <a:t> </a:t>
            </a:r>
            <a:r>
              <a:rPr lang="cs-CZ" sz="1600" dirty="0" err="1"/>
              <a:t>dangerous</a:t>
            </a:r>
            <a:r>
              <a:rPr lang="cs-CZ" sz="1600" dirty="0"/>
              <a:t> </a:t>
            </a:r>
            <a:r>
              <a:rPr lang="cs-CZ" sz="1600" dirty="0" err="1"/>
              <a:t>FPLs</a:t>
            </a:r>
            <a:endParaRPr lang="cs-CZ" sz="1600" dirty="0"/>
          </a:p>
          <a:p>
            <a:pPr>
              <a:buFontTx/>
              <a:buChar char="-"/>
            </a:pPr>
            <a:r>
              <a:rPr lang="cs-CZ" sz="1600" dirty="0" err="1"/>
              <a:t>Some</a:t>
            </a:r>
            <a:r>
              <a:rPr lang="cs-CZ" sz="1600" dirty="0"/>
              <a:t> </a:t>
            </a:r>
            <a:r>
              <a:rPr lang="cs-CZ" sz="1600" dirty="0" err="1"/>
              <a:t>cases</a:t>
            </a:r>
            <a:r>
              <a:rPr lang="cs-CZ" sz="1600" dirty="0"/>
              <a:t> </a:t>
            </a:r>
            <a:r>
              <a:rPr lang="cs-CZ" sz="1600" dirty="0" err="1"/>
              <a:t>may</a:t>
            </a:r>
            <a:r>
              <a:rPr lang="cs-CZ" sz="1600" dirty="0"/>
              <a:t> </a:t>
            </a:r>
            <a:r>
              <a:rPr lang="cs-CZ" sz="1600" dirty="0" err="1"/>
              <a:t>be</a:t>
            </a:r>
            <a:r>
              <a:rPr lang="cs-CZ" sz="1600" dirty="0"/>
              <a:t> </a:t>
            </a:r>
            <a:r>
              <a:rPr lang="cs-CZ" sz="1600" dirty="0" err="1"/>
              <a:t>result</a:t>
            </a:r>
            <a:r>
              <a:rPr lang="cs-CZ" sz="1600" dirty="0"/>
              <a:t> of </a:t>
            </a:r>
            <a:r>
              <a:rPr lang="cs-CZ" sz="1600" dirty="0" err="1"/>
              <a:t>cost-effectiveness</a:t>
            </a:r>
            <a:r>
              <a:rPr lang="cs-CZ" sz="1600" dirty="0"/>
              <a:t> (</a:t>
            </a:r>
            <a:r>
              <a:rPr lang="cs-CZ" sz="1600" dirty="0" err="1"/>
              <a:t>wind</a:t>
            </a:r>
            <a:r>
              <a:rPr lang="cs-CZ" sz="1600" dirty="0"/>
              <a:t>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Planning</a:t>
            </a:r>
            <a:r>
              <a:rPr lang="cs-CZ" dirty="0"/>
              <a:t> – </a:t>
            </a:r>
            <a:r>
              <a:rPr lang="cs-CZ" dirty="0" err="1"/>
              <a:t>Unnecessary</a:t>
            </a:r>
            <a:r>
              <a:rPr lang="cs-CZ" dirty="0"/>
              <a:t> </a:t>
            </a:r>
            <a:r>
              <a:rPr lang="cs-CZ" dirty="0" err="1"/>
              <a:t>intermediate</a:t>
            </a:r>
            <a:r>
              <a:rPr lang="cs-CZ" dirty="0"/>
              <a:t> </a:t>
            </a:r>
            <a:r>
              <a:rPr lang="cs-CZ" dirty="0" err="1"/>
              <a:t>points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5080" y="1416782"/>
            <a:ext cx="3097605" cy="438827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188" y="2039815"/>
            <a:ext cx="5778481" cy="444161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422" y="7435461"/>
            <a:ext cx="4195202" cy="499395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876" y="1969460"/>
            <a:ext cx="6736793" cy="36912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033" y="1959398"/>
            <a:ext cx="7551420" cy="42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42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46" y="1910275"/>
            <a:ext cx="8607668" cy="44201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1600" dirty="0" err="1"/>
              <a:t>AOs</a:t>
            </a:r>
            <a:r>
              <a:rPr lang="cs-CZ" sz="1600" dirty="0"/>
              <a:t> </a:t>
            </a:r>
            <a:r>
              <a:rPr lang="cs-CZ" sz="1600" dirty="0" err="1"/>
              <a:t>plan</a:t>
            </a:r>
            <a:r>
              <a:rPr lang="cs-CZ" sz="1600" dirty="0"/>
              <a:t> </a:t>
            </a:r>
            <a:r>
              <a:rPr lang="cs-CZ" sz="1600" dirty="0" err="1"/>
              <a:t>two</a:t>
            </a:r>
            <a:r>
              <a:rPr lang="cs-CZ" sz="1600" dirty="0"/>
              <a:t> </a:t>
            </a:r>
            <a:r>
              <a:rPr lang="cs-CZ" sz="1600" dirty="0" err="1"/>
              <a:t>following</a:t>
            </a:r>
            <a:r>
              <a:rPr lang="cs-CZ" sz="1600" dirty="0"/>
              <a:t> </a:t>
            </a:r>
            <a:r>
              <a:rPr lang="cs-CZ" sz="1600" dirty="0" err="1"/>
              <a:t>border</a:t>
            </a:r>
            <a:r>
              <a:rPr lang="cs-CZ" sz="1600" dirty="0"/>
              <a:t> </a:t>
            </a:r>
            <a:r>
              <a:rPr lang="cs-CZ" sz="1600" dirty="0" err="1"/>
              <a:t>points</a:t>
            </a:r>
            <a:endParaRPr lang="cs-CZ" sz="1600" dirty="0"/>
          </a:p>
          <a:p>
            <a:pPr>
              <a:buFontTx/>
              <a:buChar char="-"/>
            </a:pPr>
            <a:r>
              <a:rPr lang="cs-CZ" sz="1600" dirty="0" err="1"/>
              <a:t>Does</a:t>
            </a:r>
            <a:r>
              <a:rPr lang="cs-CZ" sz="1600" dirty="0"/>
              <a:t> not </a:t>
            </a:r>
            <a:r>
              <a:rPr lang="cs-CZ" sz="1600" dirty="0" err="1"/>
              <a:t>adhere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AIP, IFPS </a:t>
            </a:r>
            <a:r>
              <a:rPr lang="cs-CZ" sz="1600" dirty="0" err="1"/>
              <a:t>functionality</a:t>
            </a:r>
            <a:r>
              <a:rPr lang="cs-CZ" sz="1600" dirty="0"/>
              <a:t> </a:t>
            </a:r>
            <a:r>
              <a:rPr lang="cs-CZ" sz="1600" dirty="0" err="1"/>
              <a:t>preventing</a:t>
            </a:r>
            <a:r>
              <a:rPr lang="cs-CZ" sz="1600" dirty="0"/>
              <a:t> </a:t>
            </a:r>
            <a:r>
              <a:rPr lang="cs-CZ" sz="1600" dirty="0" err="1"/>
              <a:t>this</a:t>
            </a:r>
            <a:r>
              <a:rPr lang="cs-CZ" sz="1600" dirty="0"/>
              <a:t> not </a:t>
            </a:r>
            <a:r>
              <a:rPr lang="cs-CZ" sz="1600" dirty="0" err="1"/>
              <a:t>implemented</a:t>
            </a:r>
            <a:r>
              <a:rPr lang="cs-CZ" sz="1600" dirty="0"/>
              <a:t> </a:t>
            </a:r>
            <a:r>
              <a:rPr lang="cs-CZ" sz="1600" dirty="0" err="1"/>
              <a:t>yet</a:t>
            </a:r>
            <a:endParaRPr lang="cs-CZ" sz="1600" dirty="0"/>
          </a:p>
          <a:p>
            <a:pPr>
              <a:buFontTx/>
              <a:buChar char="-"/>
            </a:pPr>
            <a:r>
              <a:rPr lang="cs-CZ" sz="1600" dirty="0" err="1"/>
              <a:t>Unexpected</a:t>
            </a:r>
            <a:r>
              <a:rPr lang="cs-CZ" sz="1600" dirty="0"/>
              <a:t> and </a:t>
            </a:r>
            <a:r>
              <a:rPr lang="cs-CZ" sz="1600" dirty="0" err="1"/>
              <a:t>potentionally</a:t>
            </a:r>
            <a:r>
              <a:rPr lang="cs-CZ" sz="1600" dirty="0"/>
              <a:t> </a:t>
            </a:r>
            <a:r>
              <a:rPr lang="cs-CZ" sz="1600" dirty="0" err="1"/>
              <a:t>dangerous</a:t>
            </a:r>
            <a:r>
              <a:rPr lang="cs-CZ" sz="1600" dirty="0"/>
              <a:t> </a:t>
            </a:r>
            <a:r>
              <a:rPr lang="cs-CZ" sz="1600" dirty="0" err="1"/>
              <a:t>FPLs</a:t>
            </a:r>
            <a:endParaRPr lang="cs-CZ" sz="16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Planning</a:t>
            </a:r>
            <a:r>
              <a:rPr lang="cs-CZ" dirty="0"/>
              <a:t> – FRA (E/X) </a:t>
            </a:r>
            <a:r>
              <a:rPr lang="cs-CZ" dirty="0" err="1"/>
              <a:t>points</a:t>
            </a:r>
            <a:r>
              <a:rPr lang="cs-CZ" dirty="0"/>
              <a:t> </a:t>
            </a:r>
            <a:r>
              <a:rPr lang="cs-CZ" dirty="0" err="1"/>
              <a:t>planned</a:t>
            </a:r>
            <a:r>
              <a:rPr lang="cs-CZ" dirty="0"/>
              <a:t> as FRA (I)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87" y="1910273"/>
            <a:ext cx="5570402" cy="386817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46" y="1975044"/>
            <a:ext cx="7393604" cy="386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1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Planning</a:t>
            </a:r>
            <a:r>
              <a:rPr lang="cs-CZ" dirty="0"/>
              <a:t> – ARR LKPR </a:t>
            </a:r>
            <a:r>
              <a:rPr lang="cs-CZ" dirty="0" err="1"/>
              <a:t>descent</a:t>
            </a:r>
            <a:r>
              <a:rPr lang="cs-CZ" dirty="0"/>
              <a:t> in LO to </a:t>
            </a:r>
            <a:r>
              <a:rPr lang="cs-CZ" dirty="0" err="1"/>
              <a:t>avoid</a:t>
            </a:r>
            <a:r>
              <a:rPr lang="cs-CZ" dirty="0"/>
              <a:t> RAD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46" y="1910275"/>
            <a:ext cx="8607668" cy="44201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1600" dirty="0" err="1"/>
              <a:t>AOs</a:t>
            </a:r>
            <a:r>
              <a:rPr lang="cs-CZ" sz="1600" dirty="0"/>
              <a:t> </a:t>
            </a:r>
            <a:r>
              <a:rPr lang="cs-CZ" sz="1600" dirty="0" err="1"/>
              <a:t>planned</a:t>
            </a:r>
            <a:r>
              <a:rPr lang="cs-CZ" sz="1600" dirty="0"/>
              <a:t> </a:t>
            </a:r>
            <a:r>
              <a:rPr lang="cs-CZ" sz="1600" dirty="0" err="1"/>
              <a:t>descent</a:t>
            </a:r>
            <a:r>
              <a:rPr lang="cs-CZ" sz="1600" dirty="0"/>
              <a:t> </a:t>
            </a:r>
            <a:r>
              <a:rPr lang="cs-CZ" sz="1600" dirty="0" err="1"/>
              <a:t>below</a:t>
            </a:r>
            <a:r>
              <a:rPr lang="cs-CZ" sz="1600" dirty="0"/>
              <a:t> FL245 in LO </a:t>
            </a:r>
            <a:r>
              <a:rPr lang="cs-CZ" sz="1600" dirty="0" err="1"/>
              <a:t>airspace</a:t>
            </a:r>
            <a:r>
              <a:rPr lang="cs-CZ" sz="1600" dirty="0"/>
              <a:t> to </a:t>
            </a:r>
            <a:r>
              <a:rPr lang="cs-CZ" sz="1600" dirty="0" err="1"/>
              <a:t>avoid</a:t>
            </a:r>
            <a:r>
              <a:rPr lang="cs-CZ" sz="1600" dirty="0"/>
              <a:t> RAD in LK</a:t>
            </a:r>
          </a:p>
          <a:p>
            <a:pPr>
              <a:buFontTx/>
              <a:buChar char="-"/>
            </a:pPr>
            <a:r>
              <a:rPr lang="cs-CZ" sz="1600" dirty="0"/>
              <a:t>The </a:t>
            </a:r>
            <a:r>
              <a:rPr lang="cs-CZ" sz="1600" dirty="0" err="1"/>
              <a:t>operational</a:t>
            </a:r>
            <a:r>
              <a:rPr lang="cs-CZ" sz="1600" dirty="0"/>
              <a:t> </a:t>
            </a:r>
            <a:r>
              <a:rPr lang="cs-CZ" sz="1600" dirty="0" err="1"/>
              <a:t>intention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not to </a:t>
            </a:r>
            <a:r>
              <a:rPr lang="cs-CZ" sz="1600" dirty="0" err="1"/>
              <a:t>descend</a:t>
            </a:r>
            <a:r>
              <a:rPr lang="cs-CZ" sz="1600" dirty="0"/>
              <a:t>, </a:t>
            </a:r>
            <a:r>
              <a:rPr lang="cs-CZ" sz="1600" dirty="0" err="1"/>
              <a:t>traffic</a:t>
            </a:r>
            <a:r>
              <a:rPr lang="cs-CZ" sz="1600" dirty="0"/>
              <a:t> H/O </a:t>
            </a:r>
            <a:r>
              <a:rPr lang="cs-CZ" sz="1600" dirty="0" err="1"/>
              <a:t>at</a:t>
            </a:r>
            <a:r>
              <a:rPr lang="cs-CZ" sz="1600" dirty="0"/>
              <a:t> </a:t>
            </a:r>
            <a:r>
              <a:rPr lang="cs-CZ" sz="1600" dirty="0" err="1"/>
              <a:t>high</a:t>
            </a:r>
            <a:r>
              <a:rPr lang="cs-CZ" sz="1600" dirty="0"/>
              <a:t> </a:t>
            </a:r>
            <a:r>
              <a:rPr lang="cs-CZ" sz="1600" dirty="0" err="1"/>
              <a:t>level</a:t>
            </a:r>
            <a:endParaRPr lang="cs-CZ" sz="1600" dirty="0"/>
          </a:p>
          <a:p>
            <a:pPr>
              <a:buFontTx/>
              <a:buChar char="-"/>
            </a:pPr>
            <a:r>
              <a:rPr lang="cs-CZ" sz="1600" dirty="0" err="1"/>
              <a:t>Examples</a:t>
            </a:r>
            <a:endParaRPr lang="cs-CZ" sz="1600" dirty="0"/>
          </a:p>
          <a:p>
            <a:pPr marL="342900" lvl="1" indent="0">
              <a:buNone/>
            </a:pPr>
            <a:r>
              <a:rPr lang="cs-CZ" sz="900" dirty="0"/>
              <a:t>(FPL-WZZ28-IS </a:t>
            </a:r>
            <a:br>
              <a:rPr lang="cs-CZ" sz="900" dirty="0"/>
            </a:br>
            <a:r>
              <a:rPr lang="cs-CZ" sz="900" dirty="0"/>
              <a:t>-A21N/M-SDE1E2E3FGIJ1J4RWXY/LB1 </a:t>
            </a:r>
            <a:br>
              <a:rPr lang="cs-CZ" sz="900" dirty="0"/>
            </a:br>
            <a:r>
              <a:rPr lang="cs-CZ" sz="900" dirty="0"/>
              <a:t>-LICC1020 </a:t>
            </a:r>
            <a:br>
              <a:rPr lang="cs-CZ" sz="900" dirty="0"/>
            </a:br>
            <a:r>
              <a:rPr lang="cs-CZ" sz="900" dirty="0"/>
              <a:t>-N0445F380 RCA Q58 PIGER DCT VEGAN DCT XOLTA DCT NIVES DCT </a:t>
            </a:r>
            <a:r>
              <a:rPr lang="cs-CZ" sz="900" b="1" dirty="0">
                <a:solidFill>
                  <a:srgbClr val="FF0000"/>
                </a:solidFill>
              </a:rPr>
              <a:t>PETOV/N0396F240 DCT LANUX DCT TABEM DCT VLM </a:t>
            </a:r>
            <a:br>
              <a:rPr lang="cs-CZ" sz="900" dirty="0"/>
            </a:br>
            <a:r>
              <a:rPr lang="cs-CZ" sz="900" dirty="0"/>
              <a:t>-LKPR0212 EDDC </a:t>
            </a:r>
            <a:br>
              <a:rPr lang="cs-CZ" sz="900" dirty="0"/>
            </a:br>
            <a:r>
              <a:rPr lang="cs-CZ" sz="900" dirty="0"/>
              <a:t>-PBN/A1B1C1D1L1O1O2S2 DOF/210907 REG/HALVR EET/LIBB0032 LDZO0050 </a:t>
            </a:r>
            <a:br>
              <a:rPr lang="cs-CZ" sz="900" dirty="0"/>
            </a:br>
            <a:r>
              <a:rPr lang="cs-CZ" sz="900" dirty="0"/>
              <a:t>LQSB0108 LDZO0112 LJLA0122 LOVV0125 LKAA0145 CODE/471F3F RVR/075 </a:t>
            </a:r>
            <a:br>
              <a:rPr lang="cs-CZ" sz="900" dirty="0"/>
            </a:br>
            <a:r>
              <a:rPr lang="cs-CZ" sz="900" dirty="0"/>
              <a:t>IFP/MODESASP OPR/WZZ ORGN/EDDFWZZX PER/C RMK/TCAS FOO CONTACT </a:t>
            </a:r>
            <a:br>
              <a:rPr lang="cs-CZ" sz="900" dirty="0"/>
            </a:br>
            <a:r>
              <a:rPr lang="cs-CZ" sz="900" dirty="0"/>
              <a:t>+3617779350)</a:t>
            </a:r>
          </a:p>
          <a:p>
            <a:pPr marL="342900" lvl="1" indent="0">
              <a:buNone/>
            </a:pPr>
            <a:r>
              <a:rPr lang="cs-CZ" sz="900" dirty="0"/>
              <a:t>(FPL-ELY2523-IS </a:t>
            </a:r>
            <a:br>
              <a:rPr lang="cs-CZ" sz="900" dirty="0"/>
            </a:br>
            <a:r>
              <a:rPr lang="cs-CZ" sz="900" dirty="0"/>
              <a:t>-B739/M-SADE2E3FGHIJ1LORVWXY/LB1 </a:t>
            </a:r>
            <a:br>
              <a:rPr lang="cs-CZ" sz="900" dirty="0"/>
            </a:br>
            <a:r>
              <a:rPr lang="cs-CZ" sz="900" dirty="0"/>
              <a:t>-LLBG1455 </a:t>
            </a:r>
            <a:br>
              <a:rPr lang="cs-CZ" sz="900" dirty="0"/>
            </a:br>
            <a:r>
              <a:rPr lang="cs-CZ" sz="900" dirty="0"/>
              <a:t>-N0463F360 SUVAS N128 OTHON UN128 RIKSO/N0459F360 UN128 LMO DCT EVIVI L863 OKANA DCT RAVAK DCT TONDO DCT </a:t>
            </a:r>
            <a:r>
              <a:rPr lang="cs-CZ" sz="900" b="1" dirty="0">
                <a:solidFill>
                  <a:srgbClr val="FF0000"/>
                </a:solidFill>
              </a:rPr>
              <a:t>BEGLA/N0403F240 DCT LANUX </a:t>
            </a:r>
            <a:br>
              <a:rPr lang="cs-CZ" sz="900" b="1" dirty="0">
                <a:solidFill>
                  <a:srgbClr val="FF0000"/>
                </a:solidFill>
              </a:rPr>
            </a:br>
            <a:r>
              <a:rPr lang="cs-CZ" sz="900" b="1" dirty="0">
                <a:solidFill>
                  <a:srgbClr val="FF0000"/>
                </a:solidFill>
              </a:rPr>
              <a:t>DCT TABEM DCT VLM </a:t>
            </a:r>
            <a:br>
              <a:rPr lang="cs-CZ" sz="900" dirty="0"/>
            </a:br>
            <a:r>
              <a:rPr lang="cs-CZ" sz="900" dirty="0"/>
              <a:t>-LKPR0344 EDDC </a:t>
            </a:r>
            <a:br>
              <a:rPr lang="cs-CZ" sz="900" dirty="0"/>
            </a:br>
            <a:r>
              <a:rPr lang="cs-CZ" sz="900" dirty="0"/>
              <a:t>-PBN/A1B1D1L1O2S2 DOF/210902 REG/4XEHA EET/LCCC0010 LGGG0044 </a:t>
            </a:r>
            <a:br>
              <a:rPr lang="cs-CZ" sz="900" dirty="0"/>
            </a:br>
            <a:r>
              <a:rPr lang="cs-CZ" sz="900" dirty="0"/>
              <a:t>LTBB0107 LGGG0128 LBSR0158 LYBA0212 LHCC0245 LOVV0305 LKAA0318 </a:t>
            </a:r>
            <a:br>
              <a:rPr lang="cs-CZ" sz="900" dirty="0"/>
            </a:br>
            <a:r>
              <a:rPr lang="cs-CZ" sz="900" dirty="0"/>
              <a:t>SEL/ADEH CODE/738050 RVR/200 IFP/MODESASP OPR/ELY ORGN/LLBGELYW </a:t>
            </a:r>
            <a:br>
              <a:rPr lang="cs-CZ" sz="900" dirty="0"/>
            </a:br>
            <a:r>
              <a:rPr lang="cs-CZ" sz="900" dirty="0"/>
              <a:t>PER/D RMK/ACAS II EQUIPPED TCAS)</a:t>
            </a:r>
          </a:p>
          <a:p>
            <a:pPr marL="342900" lvl="1" indent="0">
              <a:buNone/>
            </a:pPr>
            <a:r>
              <a:rPr lang="cs-CZ" sz="900" b="1" dirty="0">
                <a:solidFill>
                  <a:srgbClr val="00B050"/>
                </a:solidFill>
              </a:rPr>
              <a:t>NAVTI DCT BODAL DCT VLM</a:t>
            </a:r>
          </a:p>
          <a:p>
            <a:pPr>
              <a:buFontTx/>
              <a:buChar char="-"/>
            </a:pPr>
            <a:r>
              <a:rPr lang="cs-CZ" sz="1600" dirty="0" err="1"/>
              <a:t>Plan</a:t>
            </a:r>
            <a:r>
              <a:rPr lang="cs-CZ" sz="1600" dirty="0"/>
              <a:t> RFL </a:t>
            </a:r>
            <a:r>
              <a:rPr lang="cs-CZ" sz="1600" dirty="0" err="1"/>
              <a:t>according</a:t>
            </a:r>
            <a:r>
              <a:rPr lang="cs-CZ" sz="1600" dirty="0"/>
              <a:t> to </a:t>
            </a:r>
            <a:r>
              <a:rPr lang="cs-CZ" sz="1600" dirty="0" err="1"/>
              <a:t>operational</a:t>
            </a:r>
            <a:r>
              <a:rPr lang="cs-CZ" sz="1600" dirty="0"/>
              <a:t> </a:t>
            </a:r>
            <a:r>
              <a:rPr lang="cs-CZ" sz="1600" dirty="0" err="1"/>
              <a:t>intentions</a:t>
            </a:r>
            <a:endParaRPr lang="cs-CZ" sz="1600" dirty="0"/>
          </a:p>
        </p:txBody>
      </p:sp>
      <p:pic>
        <p:nvPicPr>
          <p:cNvPr id="1026" name="Obrázek 2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1862263"/>
            <a:ext cx="5745480" cy="4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39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Planning</a:t>
            </a:r>
            <a:r>
              <a:rPr lang="cs-CZ" dirty="0"/>
              <a:t> – DEP LKPR </a:t>
            </a:r>
            <a:r>
              <a:rPr lang="cs-CZ" dirty="0" err="1"/>
              <a:t>initial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46" y="1416782"/>
            <a:ext cx="8607668" cy="44201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1600" dirty="0"/>
              <a:t>In many </a:t>
            </a:r>
            <a:r>
              <a:rPr lang="cs-CZ" sz="1600" dirty="0" err="1"/>
              <a:t>cases</a:t>
            </a:r>
            <a:r>
              <a:rPr lang="cs-CZ" sz="1600" dirty="0"/>
              <a:t> </a:t>
            </a:r>
            <a:r>
              <a:rPr lang="cs-CZ" sz="1600" dirty="0" err="1"/>
              <a:t>AOs</a:t>
            </a:r>
            <a:r>
              <a:rPr lang="cs-CZ" sz="1600" dirty="0"/>
              <a:t> </a:t>
            </a:r>
            <a:r>
              <a:rPr lang="cs-CZ" sz="1600" dirty="0" err="1"/>
              <a:t>planned</a:t>
            </a:r>
            <a:r>
              <a:rPr lang="cs-CZ" sz="1600" dirty="0"/>
              <a:t> </a:t>
            </a:r>
            <a:r>
              <a:rPr lang="cs-CZ" sz="1600" dirty="0" err="1"/>
              <a:t>low</a:t>
            </a:r>
            <a:r>
              <a:rPr lang="cs-CZ" sz="1600" dirty="0"/>
              <a:t> </a:t>
            </a:r>
            <a:r>
              <a:rPr lang="cs-CZ" sz="1600" dirty="0" err="1"/>
              <a:t>initial</a:t>
            </a:r>
            <a:r>
              <a:rPr lang="cs-CZ" sz="1600" dirty="0"/>
              <a:t> RFL in </a:t>
            </a:r>
            <a:r>
              <a:rPr lang="cs-CZ" sz="1600" dirty="0" err="1"/>
              <a:t>field</a:t>
            </a:r>
            <a:r>
              <a:rPr lang="cs-CZ" sz="1600" dirty="0"/>
              <a:t> 15</a:t>
            </a:r>
          </a:p>
          <a:p>
            <a:pPr lvl="1">
              <a:buFontTx/>
              <a:buChar char="-"/>
            </a:pPr>
            <a:r>
              <a:rPr lang="cs-CZ" sz="1300" dirty="0"/>
              <a:t>F &lt; 165 – </a:t>
            </a:r>
            <a:r>
              <a:rPr lang="cs-CZ" sz="1300" dirty="0" err="1"/>
              <a:t>caused</a:t>
            </a:r>
            <a:r>
              <a:rPr lang="cs-CZ" sz="1300" dirty="0"/>
              <a:t> by </a:t>
            </a:r>
            <a:r>
              <a:rPr lang="cs-CZ" sz="1300" dirty="0" err="1"/>
              <a:t>misunderstanding</a:t>
            </a:r>
            <a:r>
              <a:rPr lang="cs-CZ" sz="1300" dirty="0"/>
              <a:t> of FRA </a:t>
            </a:r>
            <a:r>
              <a:rPr lang="cs-CZ" sz="1300" dirty="0" err="1"/>
              <a:t>relevancies</a:t>
            </a:r>
            <a:r>
              <a:rPr lang="cs-CZ" sz="1300" dirty="0"/>
              <a:t> in AIP</a:t>
            </a:r>
          </a:p>
          <a:p>
            <a:pPr lvl="1">
              <a:buFontTx/>
              <a:buChar char="-"/>
            </a:pPr>
            <a:r>
              <a:rPr lang="cs-CZ" sz="1300" dirty="0"/>
              <a:t>F &lt; 95 – </a:t>
            </a:r>
            <a:r>
              <a:rPr lang="cs-CZ" sz="1300" dirty="0" err="1"/>
              <a:t>caused</a:t>
            </a:r>
            <a:r>
              <a:rPr lang="cs-CZ" sz="1300" dirty="0"/>
              <a:t> by </a:t>
            </a:r>
            <a:r>
              <a:rPr lang="cs-CZ" sz="1300" dirty="0" err="1"/>
              <a:t>planning</a:t>
            </a:r>
            <a:r>
              <a:rPr lang="cs-CZ" sz="1300" dirty="0"/>
              <a:t> SW </a:t>
            </a:r>
            <a:r>
              <a:rPr lang="cs-CZ" sz="1300" dirty="0" err="1"/>
              <a:t>sticking</a:t>
            </a:r>
            <a:r>
              <a:rPr lang="cs-CZ" sz="1300" dirty="0"/>
              <a:t> to </a:t>
            </a:r>
            <a:r>
              <a:rPr lang="cs-CZ" sz="1300" dirty="0" err="1"/>
              <a:t>low</a:t>
            </a:r>
            <a:r>
              <a:rPr lang="cs-CZ" sz="1300" dirty="0"/>
              <a:t> ATS </a:t>
            </a:r>
            <a:r>
              <a:rPr lang="cs-CZ" sz="1300" dirty="0" err="1"/>
              <a:t>route</a:t>
            </a:r>
            <a:r>
              <a:rPr lang="cs-CZ" sz="1300" dirty="0"/>
              <a:t> (</a:t>
            </a:r>
            <a:r>
              <a:rPr lang="cs-CZ" sz="1300" dirty="0" err="1"/>
              <a:t>published</a:t>
            </a:r>
            <a:r>
              <a:rPr lang="cs-CZ" sz="1300" dirty="0"/>
              <a:t> up to FL95), </a:t>
            </a:r>
            <a:r>
              <a:rPr lang="cs-CZ" sz="1300" dirty="0" err="1"/>
              <a:t>instead</a:t>
            </a:r>
            <a:r>
              <a:rPr lang="cs-CZ" sz="1300" dirty="0"/>
              <a:t> of </a:t>
            </a:r>
            <a:r>
              <a:rPr lang="cs-CZ" sz="1300" dirty="0" err="1"/>
              <a:t>finding</a:t>
            </a:r>
            <a:r>
              <a:rPr lang="cs-CZ" sz="1300" dirty="0"/>
              <a:t> FRA </a:t>
            </a:r>
            <a:r>
              <a:rPr lang="cs-CZ" sz="1300" dirty="0" err="1"/>
              <a:t>routing</a:t>
            </a:r>
            <a:r>
              <a:rPr lang="cs-CZ" sz="1300" dirty="0"/>
              <a:t> </a:t>
            </a:r>
            <a:r>
              <a:rPr lang="cs-CZ" sz="1300" dirty="0" err="1"/>
              <a:t>possibility</a:t>
            </a:r>
            <a:r>
              <a:rPr lang="cs-CZ" sz="1300" dirty="0"/>
              <a:t> </a:t>
            </a:r>
            <a:r>
              <a:rPr lang="cs-CZ" sz="1300" dirty="0" err="1"/>
              <a:t>above</a:t>
            </a:r>
            <a:endParaRPr lang="cs-CZ" sz="1300" dirty="0"/>
          </a:p>
          <a:p>
            <a:pPr>
              <a:buFontTx/>
              <a:buChar char="-"/>
            </a:pPr>
            <a:r>
              <a:rPr lang="cs-CZ" sz="1600" dirty="0" err="1"/>
              <a:t>Examples</a:t>
            </a:r>
            <a:endParaRPr lang="cs-CZ" sz="1600" dirty="0"/>
          </a:p>
          <a:p>
            <a:pPr marL="342900" lvl="1" indent="0">
              <a:buNone/>
            </a:pPr>
            <a:r>
              <a:rPr lang="cs-CZ" sz="900" dirty="0"/>
              <a:t>(FPL-RYR4069-IS </a:t>
            </a:r>
            <a:br>
              <a:rPr lang="cs-CZ" sz="900" dirty="0"/>
            </a:br>
            <a:r>
              <a:rPr lang="cs-CZ" sz="900" dirty="0"/>
              <a:t>-B738/M-SDGIJ1LRWYZ/SB1 </a:t>
            </a:r>
            <a:br>
              <a:rPr lang="cs-CZ" sz="900" dirty="0"/>
            </a:br>
            <a:r>
              <a:rPr lang="cs-CZ" sz="900" dirty="0"/>
              <a:t>-LKPR1005 </a:t>
            </a:r>
            <a:br>
              <a:rPr lang="cs-CZ" sz="900" dirty="0"/>
            </a:br>
            <a:r>
              <a:rPr lang="cs-CZ" sz="900" dirty="0"/>
              <a:t>-N0324</a:t>
            </a:r>
            <a:r>
              <a:rPr lang="cs-CZ" sz="900" b="1" dirty="0">
                <a:solidFill>
                  <a:srgbClr val="FF0000"/>
                </a:solidFill>
              </a:rPr>
              <a:t>F150 ARTUP DCT LAGAR/N0382F270</a:t>
            </a:r>
            <a:r>
              <a:rPr lang="cs-CZ" sz="900" dirty="0"/>
              <a:t> T871 GODLO DCT MAPIK </a:t>
            </a:r>
            <a:br>
              <a:rPr lang="cs-CZ" sz="900" dirty="0"/>
            </a:br>
            <a:r>
              <a:rPr lang="cs-CZ" sz="900" dirty="0"/>
              <a:t>-EPKK0052 EPWA EPKT </a:t>
            </a:r>
            <a:br>
              <a:rPr lang="cs-CZ" sz="900" dirty="0"/>
            </a:br>
            <a:r>
              <a:rPr lang="cs-CZ" sz="900" dirty="0"/>
              <a:t>-PBN/B1B5D1D3O1S2 NAV/RNP2 COM/TCAS DOF/210712 REG/SPRKE EET/EPWW0018 CODE/48C124 RVR/200 IFP/MODESASP OPR/RYS ORGN/DUBOEFR </a:t>
            </a:r>
            <a:br>
              <a:rPr lang="cs-CZ" sz="900" dirty="0"/>
            </a:br>
            <a:r>
              <a:rPr lang="cs-CZ" sz="900" dirty="0"/>
              <a:t>PER/C RMK/CONTACT +353 1 9451990 TCAS)</a:t>
            </a:r>
          </a:p>
          <a:p>
            <a:pPr marL="342900" lvl="1" indent="0">
              <a:buNone/>
            </a:pPr>
            <a:r>
              <a:rPr lang="cs-CZ" sz="900" b="1" dirty="0">
                <a:solidFill>
                  <a:srgbClr val="00B050"/>
                </a:solidFill>
              </a:rPr>
              <a:t>F270 ARTUP DCT LAGAR</a:t>
            </a:r>
          </a:p>
          <a:p>
            <a:pPr marL="342900" lvl="1" indent="0">
              <a:buNone/>
            </a:pPr>
            <a:r>
              <a:rPr lang="cs-CZ" sz="900" dirty="0"/>
              <a:t>(FPL-ASL79C-IS </a:t>
            </a:r>
            <a:br>
              <a:rPr lang="cs-CZ" sz="900" dirty="0"/>
            </a:br>
            <a:r>
              <a:rPr lang="cs-CZ" sz="900" dirty="0"/>
              <a:t>-AT72/M-SDFGHLORVY/S </a:t>
            </a:r>
            <a:br>
              <a:rPr lang="cs-CZ" sz="900" dirty="0"/>
            </a:br>
            <a:r>
              <a:rPr lang="cs-CZ" sz="900" dirty="0"/>
              <a:t>-LKPR0735 </a:t>
            </a:r>
            <a:br>
              <a:rPr lang="cs-CZ" sz="900" dirty="0"/>
            </a:br>
            <a:r>
              <a:rPr lang="cs-CZ" sz="900" dirty="0"/>
              <a:t>-N0277</a:t>
            </a:r>
            <a:r>
              <a:rPr lang="cs-CZ" sz="900" b="1" dirty="0">
                <a:solidFill>
                  <a:srgbClr val="FF0000"/>
                </a:solidFill>
              </a:rPr>
              <a:t>F090 VOZ T709 BODAL L726 BNO M748 ODNEM/N0270F190 </a:t>
            </a:r>
            <a:r>
              <a:rPr lang="cs-CZ" sz="900" dirty="0"/>
              <a:t>M748 BERVA P974 XOMBA DCT BABIT T23 RIGMU </a:t>
            </a:r>
            <a:br>
              <a:rPr lang="cs-CZ" sz="900" dirty="0"/>
            </a:br>
            <a:r>
              <a:rPr lang="cs-CZ" sz="900" dirty="0"/>
              <a:t>-LYBE0155 LRTR </a:t>
            </a:r>
            <a:br>
              <a:rPr lang="cs-CZ" sz="900" dirty="0"/>
            </a:br>
            <a:r>
              <a:rPr lang="cs-CZ" sz="900" dirty="0"/>
              <a:t>-PBN/B2B3D2S1 DOF/210920 REG/YUALO EET/LZBB0034 LHCC0054 LYBA0119 RVR/300 OPR/ASL ORGN/EDDFASLX PER/B RMK/TCAS, ASL OCC 00381112098360)</a:t>
            </a:r>
          </a:p>
          <a:p>
            <a:pPr marL="342900" lvl="1" indent="0">
              <a:buNone/>
            </a:pPr>
            <a:r>
              <a:rPr lang="cs-CZ" sz="900" b="1" dirty="0">
                <a:solidFill>
                  <a:srgbClr val="00B050"/>
                </a:solidFill>
              </a:rPr>
              <a:t>F190 VOZ DCT BODAL DCT ODNEM</a:t>
            </a:r>
            <a:endParaRPr lang="cs-CZ" sz="900" dirty="0"/>
          </a:p>
          <a:p>
            <a:pPr>
              <a:buFontTx/>
              <a:buChar char="-"/>
            </a:pPr>
            <a:r>
              <a:rPr lang="cs-CZ" sz="1600" dirty="0" err="1"/>
              <a:t>Plan</a:t>
            </a:r>
            <a:r>
              <a:rPr lang="cs-CZ" sz="1600" dirty="0"/>
              <a:t> RFL </a:t>
            </a:r>
            <a:r>
              <a:rPr lang="cs-CZ" sz="1600" dirty="0" err="1"/>
              <a:t>according</a:t>
            </a:r>
            <a:r>
              <a:rPr lang="cs-CZ" sz="1600" dirty="0"/>
              <a:t> to </a:t>
            </a:r>
            <a:r>
              <a:rPr lang="cs-CZ" sz="1600" dirty="0" err="1"/>
              <a:t>operational</a:t>
            </a:r>
            <a:r>
              <a:rPr lang="cs-CZ" sz="1600" dirty="0"/>
              <a:t> </a:t>
            </a:r>
            <a:r>
              <a:rPr lang="cs-CZ" sz="1600" dirty="0" err="1"/>
              <a:t>intentions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2251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SW ALGORHYTHMS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46" y="1416782"/>
            <a:ext cx="8607668" cy="44201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1600" dirty="0" err="1"/>
              <a:t>I‘m</a:t>
            </a:r>
            <a:r>
              <a:rPr lang="cs-CZ" sz="1600" dirty="0"/>
              <a:t> not </a:t>
            </a:r>
            <a:r>
              <a:rPr lang="cs-CZ" sz="1600" dirty="0" err="1"/>
              <a:t>deeply</a:t>
            </a:r>
            <a:r>
              <a:rPr lang="cs-CZ" sz="1600" dirty="0"/>
              <a:t> </a:t>
            </a:r>
            <a:r>
              <a:rPr lang="cs-CZ" sz="1600" dirty="0" err="1"/>
              <a:t>familiar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planning</a:t>
            </a:r>
            <a:r>
              <a:rPr lang="cs-CZ" sz="1600" dirty="0"/>
              <a:t> </a:t>
            </a:r>
            <a:r>
              <a:rPr lang="cs-CZ" sz="1600" dirty="0" err="1"/>
              <a:t>SWs</a:t>
            </a:r>
            <a:r>
              <a:rPr lang="cs-CZ" sz="1600" dirty="0"/>
              <a:t> and the </a:t>
            </a:r>
            <a:r>
              <a:rPr lang="cs-CZ" sz="1600" dirty="0" err="1"/>
              <a:t>algorhythms</a:t>
            </a:r>
            <a:r>
              <a:rPr lang="cs-CZ" sz="1600" dirty="0"/>
              <a:t>, but I </a:t>
            </a:r>
            <a:r>
              <a:rPr lang="cs-CZ" sz="1600" dirty="0" err="1"/>
              <a:t>believe</a:t>
            </a:r>
            <a:r>
              <a:rPr lang="cs-CZ" sz="1600" dirty="0"/>
              <a:t> </a:t>
            </a:r>
            <a:r>
              <a:rPr lang="cs-CZ" sz="1600" dirty="0" err="1"/>
              <a:t>previous</a:t>
            </a:r>
            <a:r>
              <a:rPr lang="cs-CZ" sz="1600" dirty="0"/>
              <a:t> </a:t>
            </a:r>
            <a:r>
              <a:rPr lang="cs-CZ" sz="1600" dirty="0" err="1"/>
              <a:t>cases</a:t>
            </a:r>
            <a:r>
              <a:rPr lang="cs-CZ" sz="1600" dirty="0"/>
              <a:t> are </a:t>
            </a:r>
            <a:r>
              <a:rPr lang="cs-CZ" sz="1600" dirty="0" err="1"/>
              <a:t>result</a:t>
            </a:r>
            <a:r>
              <a:rPr lang="cs-CZ" sz="1600" dirty="0"/>
              <a:t> of </a:t>
            </a:r>
            <a:r>
              <a:rPr lang="cs-CZ" sz="1600" dirty="0" err="1"/>
              <a:t>them</a:t>
            </a:r>
            <a:endParaRPr lang="cs-CZ" sz="1600" dirty="0"/>
          </a:p>
          <a:p>
            <a:pPr>
              <a:buFontTx/>
              <a:buChar char="-"/>
            </a:pPr>
            <a:r>
              <a:rPr lang="cs-CZ" sz="1600" dirty="0" err="1"/>
              <a:t>Planning</a:t>
            </a:r>
            <a:r>
              <a:rPr lang="cs-CZ" sz="1600" dirty="0"/>
              <a:t> SW </a:t>
            </a:r>
            <a:r>
              <a:rPr lang="cs-CZ" sz="1600" dirty="0" err="1"/>
              <a:t>sticks</a:t>
            </a:r>
            <a:r>
              <a:rPr lang="cs-CZ" sz="1600" dirty="0"/>
              <a:t> to </a:t>
            </a:r>
            <a:r>
              <a:rPr lang="cs-CZ" sz="1600" dirty="0" err="1"/>
              <a:t>known</a:t>
            </a:r>
            <a:r>
              <a:rPr lang="cs-CZ" sz="1600" dirty="0"/>
              <a:t> </a:t>
            </a:r>
            <a:r>
              <a:rPr lang="cs-CZ" sz="1600" dirty="0" err="1"/>
              <a:t>segments</a:t>
            </a:r>
            <a:endParaRPr lang="cs-CZ" sz="1600" dirty="0"/>
          </a:p>
          <a:p>
            <a:pPr lvl="1">
              <a:buFontTx/>
              <a:buChar char="-"/>
            </a:pPr>
            <a:r>
              <a:rPr lang="cs-CZ" sz="1300" dirty="0" err="1"/>
              <a:t>Can‘t</a:t>
            </a:r>
            <a:r>
              <a:rPr lang="cs-CZ" sz="1300" dirty="0"/>
              <a:t> </a:t>
            </a:r>
            <a:r>
              <a:rPr lang="cs-CZ" sz="1300" dirty="0" err="1"/>
              <a:t>freely</a:t>
            </a:r>
            <a:r>
              <a:rPr lang="cs-CZ" sz="1300" dirty="0"/>
              <a:t> </a:t>
            </a:r>
            <a:r>
              <a:rPr lang="cs-CZ" sz="1300" dirty="0" err="1"/>
              <a:t>find</a:t>
            </a:r>
            <a:r>
              <a:rPr lang="cs-CZ" sz="1300" dirty="0"/>
              <a:t> FRA </a:t>
            </a:r>
            <a:r>
              <a:rPr lang="cs-CZ" sz="1300" dirty="0" err="1"/>
              <a:t>options</a:t>
            </a:r>
            <a:r>
              <a:rPr lang="cs-CZ" sz="1300" dirty="0"/>
              <a:t> </a:t>
            </a:r>
            <a:r>
              <a:rPr lang="cs-CZ" sz="1300" dirty="0" err="1"/>
              <a:t>based</a:t>
            </a:r>
            <a:r>
              <a:rPr lang="cs-CZ" sz="1300" dirty="0"/>
              <a:t> on RAD and FRA point </a:t>
            </a:r>
            <a:r>
              <a:rPr lang="cs-CZ" sz="1300" dirty="0" err="1"/>
              <a:t>relevancies</a:t>
            </a:r>
            <a:endParaRPr lang="cs-CZ" sz="1300" dirty="0"/>
          </a:p>
          <a:p>
            <a:pPr lvl="1">
              <a:buFontTx/>
              <a:buChar char="-"/>
            </a:pPr>
            <a:r>
              <a:rPr lang="cs-CZ" sz="1300" dirty="0" err="1"/>
              <a:t>Results</a:t>
            </a:r>
            <a:r>
              <a:rPr lang="cs-CZ" sz="1300" dirty="0"/>
              <a:t> in </a:t>
            </a:r>
            <a:r>
              <a:rPr lang="cs-CZ" sz="1300" dirty="0" err="1"/>
              <a:t>planning</a:t>
            </a:r>
            <a:r>
              <a:rPr lang="cs-CZ" sz="1300" dirty="0"/>
              <a:t> </a:t>
            </a:r>
            <a:r>
              <a:rPr lang="cs-CZ" sz="1300" dirty="0" err="1"/>
              <a:t>unecessary</a:t>
            </a:r>
            <a:r>
              <a:rPr lang="cs-CZ" sz="1300" dirty="0"/>
              <a:t> </a:t>
            </a:r>
            <a:r>
              <a:rPr lang="cs-CZ" sz="1300" dirty="0" err="1"/>
              <a:t>intermediates</a:t>
            </a:r>
            <a:r>
              <a:rPr lang="cs-CZ" sz="1300" dirty="0"/>
              <a:t> </a:t>
            </a:r>
            <a:r>
              <a:rPr lang="cs-CZ" sz="1300" dirty="0" err="1"/>
              <a:t>or</a:t>
            </a:r>
            <a:r>
              <a:rPr lang="cs-CZ" sz="1300" dirty="0"/>
              <a:t> </a:t>
            </a:r>
            <a:r>
              <a:rPr lang="cs-CZ" sz="1300" dirty="0" err="1"/>
              <a:t>avoiding</a:t>
            </a:r>
            <a:r>
              <a:rPr lang="cs-CZ" sz="1300" dirty="0"/>
              <a:t> the </a:t>
            </a:r>
            <a:r>
              <a:rPr lang="cs-CZ" sz="1300" dirty="0" err="1"/>
              <a:t>airspace</a:t>
            </a:r>
            <a:r>
              <a:rPr lang="cs-CZ" sz="1300" dirty="0"/>
              <a:t> </a:t>
            </a:r>
            <a:r>
              <a:rPr lang="cs-CZ" sz="1300" dirty="0" err="1"/>
              <a:t>completely</a:t>
            </a:r>
            <a:r>
              <a:rPr lang="cs-CZ" sz="1300" dirty="0"/>
              <a:t> (</a:t>
            </a:r>
            <a:r>
              <a:rPr lang="cs-CZ" sz="1300" dirty="0" err="1"/>
              <a:t>if</a:t>
            </a:r>
            <a:r>
              <a:rPr lang="cs-CZ" sz="1300" dirty="0"/>
              <a:t> the SW </a:t>
            </a:r>
            <a:r>
              <a:rPr lang="cs-CZ" sz="1300" dirty="0" err="1"/>
              <a:t>knows</a:t>
            </a:r>
            <a:r>
              <a:rPr lang="cs-CZ" sz="1300" dirty="0"/>
              <a:t> no </a:t>
            </a:r>
            <a:r>
              <a:rPr lang="cs-CZ" sz="1300" dirty="0" err="1"/>
              <a:t>route</a:t>
            </a:r>
            <a:r>
              <a:rPr lang="cs-CZ" sz="1300" dirty="0"/>
              <a:t>)</a:t>
            </a:r>
          </a:p>
          <a:p>
            <a:pPr>
              <a:buFontTx/>
              <a:buChar char="-"/>
            </a:pPr>
            <a:r>
              <a:rPr lang="cs-CZ" sz="1600" dirty="0" err="1"/>
              <a:t>Planning</a:t>
            </a:r>
            <a:r>
              <a:rPr lang="cs-CZ" sz="1600" dirty="0"/>
              <a:t> SW </a:t>
            </a:r>
            <a:r>
              <a:rPr lang="cs-CZ" sz="1600" dirty="0" err="1"/>
              <a:t>sometimes</a:t>
            </a:r>
            <a:r>
              <a:rPr lang="cs-CZ" sz="1600" dirty="0"/>
              <a:t> </a:t>
            </a:r>
            <a:r>
              <a:rPr lang="cs-CZ" sz="1600" dirty="0" err="1"/>
              <a:t>prefers</a:t>
            </a:r>
            <a:r>
              <a:rPr lang="cs-CZ" sz="1600" dirty="0"/>
              <a:t> ATS </a:t>
            </a:r>
            <a:r>
              <a:rPr lang="cs-CZ" sz="1600" dirty="0" err="1"/>
              <a:t>routes</a:t>
            </a:r>
            <a:r>
              <a:rPr lang="cs-CZ" sz="1600" dirty="0"/>
              <a:t> </a:t>
            </a:r>
            <a:r>
              <a:rPr lang="cs-CZ" sz="1600" dirty="0" err="1"/>
              <a:t>before</a:t>
            </a:r>
            <a:r>
              <a:rPr lang="cs-CZ" sz="1600" dirty="0"/>
              <a:t> FRA</a:t>
            </a:r>
          </a:p>
          <a:p>
            <a:pPr lvl="1">
              <a:buFontTx/>
              <a:buChar char="-"/>
            </a:pPr>
            <a:r>
              <a:rPr lang="cs-CZ" sz="1300" dirty="0" err="1"/>
              <a:t>Where</a:t>
            </a:r>
            <a:r>
              <a:rPr lang="cs-CZ" sz="1300" dirty="0"/>
              <a:t> ATS </a:t>
            </a:r>
            <a:r>
              <a:rPr lang="cs-CZ" sz="1300" dirty="0" err="1"/>
              <a:t>routes</a:t>
            </a:r>
            <a:r>
              <a:rPr lang="cs-CZ" sz="1300" dirty="0"/>
              <a:t> are up to </a:t>
            </a:r>
            <a:r>
              <a:rPr lang="cs-CZ" sz="1300" dirty="0" err="1"/>
              <a:t>certain</a:t>
            </a:r>
            <a:r>
              <a:rPr lang="cs-CZ" sz="1300" dirty="0"/>
              <a:t> </a:t>
            </a:r>
            <a:r>
              <a:rPr lang="cs-CZ" sz="1300" dirty="0" err="1"/>
              <a:t>level</a:t>
            </a:r>
            <a:r>
              <a:rPr lang="cs-CZ" sz="1300" dirty="0"/>
              <a:t> (LK </a:t>
            </a:r>
            <a:r>
              <a:rPr lang="cs-CZ" sz="1300" dirty="0" err="1"/>
              <a:t>below</a:t>
            </a:r>
            <a:r>
              <a:rPr lang="cs-CZ" sz="1300" dirty="0"/>
              <a:t> FL95), </a:t>
            </a:r>
            <a:r>
              <a:rPr lang="cs-CZ" sz="1300" dirty="0" err="1"/>
              <a:t>results</a:t>
            </a:r>
            <a:r>
              <a:rPr lang="cs-CZ" sz="1300" dirty="0"/>
              <a:t> in </a:t>
            </a:r>
            <a:r>
              <a:rPr lang="cs-CZ" sz="1300" dirty="0" err="1"/>
              <a:t>planning</a:t>
            </a:r>
            <a:r>
              <a:rPr lang="cs-CZ" sz="1300" dirty="0"/>
              <a:t> </a:t>
            </a:r>
            <a:r>
              <a:rPr lang="cs-CZ" sz="1300" dirty="0" err="1"/>
              <a:t>YoYo</a:t>
            </a:r>
            <a:r>
              <a:rPr lang="cs-CZ" sz="1300" dirty="0"/>
              <a:t> </a:t>
            </a:r>
            <a:r>
              <a:rPr lang="cs-CZ" sz="1300" dirty="0" err="1"/>
              <a:t>flights</a:t>
            </a:r>
            <a:r>
              <a:rPr lang="cs-CZ" sz="1300" dirty="0"/>
              <a:t> </a:t>
            </a:r>
            <a:r>
              <a:rPr lang="cs-CZ" sz="1300" dirty="0" err="1"/>
              <a:t>or</a:t>
            </a:r>
            <a:r>
              <a:rPr lang="cs-CZ" sz="1300" dirty="0"/>
              <a:t> </a:t>
            </a:r>
            <a:r>
              <a:rPr lang="cs-CZ" sz="1300" dirty="0" err="1"/>
              <a:t>low</a:t>
            </a:r>
            <a:r>
              <a:rPr lang="cs-CZ" sz="1300" dirty="0"/>
              <a:t> </a:t>
            </a:r>
            <a:r>
              <a:rPr lang="cs-CZ" sz="1300" dirty="0" err="1"/>
              <a:t>initial</a:t>
            </a:r>
            <a:r>
              <a:rPr lang="cs-CZ" sz="1300" dirty="0"/>
              <a:t> </a:t>
            </a:r>
            <a:r>
              <a:rPr lang="cs-CZ" sz="1300" dirty="0" err="1"/>
              <a:t>level</a:t>
            </a:r>
            <a:r>
              <a:rPr lang="cs-CZ" sz="1300" dirty="0"/>
              <a:t> </a:t>
            </a:r>
            <a:r>
              <a:rPr lang="cs-CZ" sz="1300" dirty="0" err="1"/>
              <a:t>for</a:t>
            </a:r>
            <a:r>
              <a:rPr lang="cs-CZ" sz="1300" dirty="0"/>
              <a:t> </a:t>
            </a:r>
            <a:r>
              <a:rPr lang="cs-CZ" sz="1300" dirty="0" err="1"/>
              <a:t>DEPs</a:t>
            </a:r>
            <a:endParaRPr lang="cs-CZ" sz="1300" dirty="0"/>
          </a:p>
          <a:p>
            <a:pPr>
              <a:buFontTx/>
              <a:buChar char="-"/>
            </a:pPr>
            <a:r>
              <a:rPr lang="cs-CZ" sz="1600" dirty="0" err="1"/>
              <a:t>Leads</a:t>
            </a:r>
            <a:r>
              <a:rPr lang="cs-CZ" sz="1600" dirty="0"/>
              <a:t> to </a:t>
            </a:r>
            <a:r>
              <a:rPr lang="cs-CZ" sz="1600" dirty="0" err="1"/>
              <a:t>unefficient</a:t>
            </a:r>
            <a:r>
              <a:rPr lang="cs-CZ" sz="1600" dirty="0"/>
              <a:t> </a:t>
            </a:r>
            <a:r>
              <a:rPr lang="cs-CZ" sz="1600" dirty="0" err="1"/>
              <a:t>flight-planning</a:t>
            </a:r>
            <a:endParaRPr lang="cs-CZ" sz="1600" dirty="0"/>
          </a:p>
          <a:p>
            <a:pPr>
              <a:buFontTx/>
              <a:buChar char="-"/>
            </a:pPr>
            <a:r>
              <a:rPr lang="cs-CZ" sz="1600" dirty="0"/>
              <a:t>Are </a:t>
            </a:r>
            <a:r>
              <a:rPr lang="cs-CZ" sz="1600" dirty="0" err="1"/>
              <a:t>similar</a:t>
            </a:r>
            <a:r>
              <a:rPr lang="cs-CZ" sz="1600" dirty="0"/>
              <a:t> </a:t>
            </a:r>
            <a:r>
              <a:rPr lang="cs-CZ" sz="1600" dirty="0" err="1"/>
              <a:t>troubles</a:t>
            </a:r>
            <a:r>
              <a:rPr lang="cs-CZ" sz="1600" dirty="0"/>
              <a:t> in </a:t>
            </a:r>
            <a:r>
              <a:rPr lang="cs-CZ" sz="1600" dirty="0" err="1"/>
              <a:t>other</a:t>
            </a:r>
            <a:r>
              <a:rPr lang="cs-CZ" sz="1600" dirty="0"/>
              <a:t> </a:t>
            </a:r>
            <a:r>
              <a:rPr lang="cs-CZ" sz="1600" dirty="0" err="1"/>
              <a:t>units</a:t>
            </a:r>
            <a:r>
              <a:rPr lang="cs-CZ" sz="1600" dirty="0"/>
              <a:t>?</a:t>
            </a:r>
          </a:p>
          <a:p>
            <a:pPr>
              <a:buFontTx/>
              <a:buChar char="-"/>
            </a:pPr>
            <a:r>
              <a:rPr lang="cs-CZ" sz="1600" dirty="0" err="1"/>
              <a:t>How</a:t>
            </a:r>
            <a:r>
              <a:rPr lang="cs-CZ" sz="1600" dirty="0"/>
              <a:t> </a:t>
            </a:r>
            <a:r>
              <a:rPr lang="cs-CZ" sz="1600" dirty="0" err="1"/>
              <a:t>will</a:t>
            </a:r>
            <a:r>
              <a:rPr lang="cs-CZ" sz="1600" dirty="0"/>
              <a:t> </a:t>
            </a:r>
            <a:r>
              <a:rPr lang="cs-CZ" sz="1600" dirty="0" err="1"/>
              <a:t>this</a:t>
            </a:r>
            <a:r>
              <a:rPr lang="cs-CZ" sz="1600" dirty="0"/>
              <a:t> </a:t>
            </a:r>
            <a:r>
              <a:rPr lang="cs-CZ" sz="1600" dirty="0" err="1"/>
              <a:t>work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dynamic</a:t>
            </a:r>
            <a:r>
              <a:rPr lang="cs-CZ" sz="1600" dirty="0"/>
              <a:t> RAD?</a:t>
            </a:r>
          </a:p>
          <a:p>
            <a:pPr>
              <a:buFontTx/>
              <a:buChar char="-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16216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endParaRPr lang="cs-CZ" dirty="0"/>
          </a:p>
        </p:txBody>
      </p:sp>
      <p:sp>
        <p:nvSpPr>
          <p:cNvPr id="4" name="Podnadpis 2"/>
          <p:cNvSpPr>
            <a:spLocks noGrp="1"/>
          </p:cNvSpPr>
          <p:nvPr>
            <p:ph type="subTitle" idx="1"/>
          </p:nvPr>
        </p:nvSpPr>
        <p:spPr>
          <a:xfrm>
            <a:off x="281940" y="1768317"/>
            <a:ext cx="6858000" cy="1655762"/>
          </a:xfrm>
        </p:spPr>
        <p:txBody>
          <a:bodyPr>
            <a:normAutofit/>
          </a:bodyPr>
          <a:lstStyle/>
          <a:p>
            <a:r>
              <a:rPr lang="cs-CZ" sz="1600" dirty="0"/>
              <a:t>olej@ans.cz</a:t>
            </a:r>
          </a:p>
          <a:p>
            <a:r>
              <a:rPr lang="cs-CZ" sz="1600" dirty="0"/>
              <a:t>fra@ans.cz</a:t>
            </a:r>
          </a:p>
        </p:txBody>
      </p:sp>
    </p:spTree>
    <p:extLst>
      <p:ext uri="{BB962C8B-B14F-4D97-AF65-F5344CB8AC3E}">
        <p14:creationId xmlns:p14="http://schemas.microsoft.com/office/powerpoint/2010/main" val="35968112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RLP">
      <a:dk1>
        <a:srgbClr val="000000"/>
      </a:dk1>
      <a:lt1>
        <a:sysClr val="window" lastClr="FFFFFF"/>
      </a:lt1>
      <a:dk2>
        <a:srgbClr val="00205B"/>
      </a:dk2>
      <a:lt2>
        <a:srgbClr val="00A9E0"/>
      </a:lt2>
      <a:accent1>
        <a:srgbClr val="007396"/>
      </a:accent1>
      <a:accent2>
        <a:srgbClr val="5F2167"/>
      </a:accent2>
      <a:accent3>
        <a:srgbClr val="C8102E"/>
      </a:accent3>
      <a:accent4>
        <a:srgbClr val="C87B00"/>
      </a:accent4>
      <a:accent5>
        <a:srgbClr val="00A787"/>
      </a:accent5>
      <a:accent6>
        <a:srgbClr val="94BB1E"/>
      </a:accent6>
      <a:hlink>
        <a:srgbClr val="00205B"/>
      </a:hlink>
      <a:folHlink>
        <a:srgbClr val="AE0077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EN" id="{2E506FD8-3817-473C-A294-E269A29A4CA7}" vid="{CC7D5CA3-0E56-4AA8-8C92-016385AF8B3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21798</TotalTime>
  <Words>743</Words>
  <Application>Microsoft Office PowerPoint</Application>
  <PresentationFormat>Předvádění na obrazovce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Georgia</vt:lpstr>
      <vt:lpstr>Motiv Office</vt:lpstr>
      <vt:lpstr>Information and hints for AOs</vt:lpstr>
      <vt:lpstr>In general</vt:lpstr>
      <vt:lpstr>Planning – Unnecessary intermediate points</vt:lpstr>
      <vt:lpstr>Planning – FRA (E/X) points planned as FRA (I)</vt:lpstr>
      <vt:lpstr>Planning – ARR LKPR descent in LO to avoid RAD</vt:lpstr>
      <vt:lpstr>Planning – DEP LKPR initial level</vt:lpstr>
      <vt:lpstr>SW ALGORHYTHMS</vt:lpstr>
      <vt:lpstr>Thank you</vt:lpstr>
    </vt:vector>
  </TitlesOfParts>
  <Company>ŘLP ČR, s.p., Navigační 787, Jeneč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Nevhodné letové plány</dc:title>
  <dc:creator>OLEJ Otto</dc:creator>
  <cp:lastModifiedBy>Alena Sojková</cp:lastModifiedBy>
  <cp:revision>249</cp:revision>
  <dcterms:created xsi:type="dcterms:W3CDTF">2020-03-11T14:06:15Z</dcterms:created>
  <dcterms:modified xsi:type="dcterms:W3CDTF">2021-11-15T09:55:20Z</dcterms:modified>
  <cp:contentStatus/>
</cp:coreProperties>
</file>