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0"/>
  </p:notesMasterIdLst>
  <p:sldIdLst>
    <p:sldId id="274" r:id="rId5"/>
    <p:sldId id="257" r:id="rId6"/>
    <p:sldId id="277" r:id="rId7"/>
    <p:sldId id="278" r:id="rId8"/>
    <p:sldId id="27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A6310-8E0F-4F40-8BB3-6BF06C72AF65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8E00D-6AF8-4C64-BF61-1F907A725B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97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5920" y="268924"/>
            <a:ext cx="9144000" cy="1376997"/>
          </a:xfrm>
        </p:spPr>
        <p:txBody>
          <a:bodyPr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5920" y="1768317"/>
            <a:ext cx="9144000" cy="1655762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9A3DC7-7D9F-4359-99EA-6694FEB49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8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908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6860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5808" y="2039815"/>
            <a:ext cx="5520000" cy="3657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0415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4557183" cy="2908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5486400" y="1597025"/>
            <a:ext cx="3778251" cy="3538538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539751" y="4505326"/>
            <a:ext cx="4557183" cy="1190625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5486401" y="5135564"/>
            <a:ext cx="3778251" cy="560387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4233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861" y="793749"/>
            <a:ext cx="11476891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539751" y="1597025"/>
            <a:ext cx="7919235" cy="38227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8470836" y="1597026"/>
            <a:ext cx="3392917" cy="1190625"/>
          </a:xfrm>
        </p:spPr>
        <p:txBody>
          <a:bodyPr lIns="108000" tIns="0" rIns="0"/>
          <a:lstStyle>
            <a:lvl1pPr marL="266700" indent="-266700">
              <a:defRPr sz="18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2038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387351" y="257175"/>
            <a:ext cx="1147656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80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829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399496" y="447676"/>
            <a:ext cx="11464256" cy="1190625"/>
          </a:xfrm>
        </p:spPr>
        <p:txBody>
          <a:bodyPr lIns="108000" tIns="0" rIns="0"/>
          <a:lstStyle>
            <a:lvl1pPr marL="266700" indent="-266700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754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262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76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87351" y="793750"/>
            <a:ext cx="11476567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387351" y="2039938"/>
            <a:ext cx="11476567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pic>
        <p:nvPicPr>
          <p:cNvPr id="1028" name="Obráze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8189"/>
            <a:ext cx="1219200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ovéPole 11"/>
          <p:cNvSpPr txBox="1">
            <a:spLocks noChangeArrowheads="1"/>
          </p:cNvSpPr>
          <p:nvPr/>
        </p:nvSpPr>
        <p:spPr bwMode="auto">
          <a:xfrm>
            <a:off x="11353800" y="311150"/>
            <a:ext cx="51011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endParaRPr lang="cs-CZ" sz="1100">
              <a:solidFill>
                <a:srgbClr val="5A5A5A"/>
              </a:solidFill>
            </a:endParaRPr>
          </a:p>
        </p:txBody>
      </p:sp>
      <p:sp>
        <p:nvSpPr>
          <p:cNvPr id="1030" name="TextovéPole 12"/>
          <p:cNvSpPr txBox="1">
            <a:spLocks noChangeArrowheads="1"/>
          </p:cNvSpPr>
          <p:nvPr/>
        </p:nvSpPr>
        <p:spPr bwMode="auto">
          <a:xfrm>
            <a:off x="11353801" y="311151"/>
            <a:ext cx="7747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879271D1-4194-4090-A343-88AF75FACECE}" type="slidenum">
              <a:rPr lang="cs-CZ" sz="1000" smtClean="0">
                <a:solidFill>
                  <a:srgbClr val="5A5A5A"/>
                </a:solidFill>
              </a:rPr>
              <a:pPr>
                <a:defRPr/>
              </a:pPr>
              <a:t>‹#›</a:t>
            </a:fld>
            <a:endParaRPr lang="cs-CZ" sz="1000">
              <a:solidFill>
                <a:srgbClr val="5A5A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5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1950" indent="-3619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Georgia" pitchFamily="18" charset="0"/>
        <a:buChar char="―"/>
        <a:defRPr sz="2100" kern="1200">
          <a:solidFill>
            <a:srgbClr val="5A5A5A"/>
          </a:solidFill>
          <a:latin typeface="+mn-lt"/>
          <a:ea typeface="+mn-ea"/>
          <a:cs typeface="+mn-cs"/>
        </a:defRPr>
      </a:lvl1pPr>
      <a:lvl2pPr marL="628650" indent="-2857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kern="1200">
          <a:solidFill>
            <a:srgbClr val="5A5A5A"/>
          </a:solidFill>
          <a:latin typeface="+mn-lt"/>
          <a:ea typeface="+mn-ea"/>
          <a:cs typeface="+mn-cs"/>
        </a:defRPr>
      </a:lvl2pPr>
      <a:lvl3pPr marL="857250" indent="-22860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500" kern="1200">
          <a:solidFill>
            <a:srgbClr val="5A5A5A"/>
          </a:solidFill>
          <a:latin typeface="+mn-lt"/>
          <a:ea typeface="+mn-ea"/>
          <a:cs typeface="+mn-cs"/>
        </a:defRPr>
      </a:lvl3pPr>
      <a:lvl4pPr marL="1123950" indent="-2603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tabLst>
          <a:tab pos="857250" algn="l"/>
        </a:tabLst>
        <a:defRPr sz="1300" kern="1200">
          <a:solidFill>
            <a:srgbClr val="5A5A5A"/>
          </a:solidFill>
          <a:latin typeface="+mn-lt"/>
          <a:ea typeface="+mn-ea"/>
          <a:cs typeface="+mn-cs"/>
        </a:defRPr>
      </a:lvl4pPr>
      <a:lvl5pPr marL="1358900" indent="-2349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300" kern="1200">
          <a:solidFill>
            <a:srgbClr val="5A5A5A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22463" y="503238"/>
            <a:ext cx="6858000" cy="13763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Hospodářské výsledky a cenová politika podniku</a:t>
            </a:r>
            <a:endParaRPr lang="cs-CZ" dirty="0"/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1978025" y="1776413"/>
            <a:ext cx="6858000" cy="1655762"/>
          </a:xfrm>
        </p:spPr>
        <p:txBody>
          <a:bodyPr/>
          <a:lstStyle/>
          <a:p>
            <a:r>
              <a:rPr lang="cs-CZ" altLang="cs-CZ" dirty="0"/>
              <a:t> XIX. ročník Jednání s leteckými dopravci a odbornou leteckou veřejností </a:t>
            </a:r>
          </a:p>
          <a:p>
            <a:endParaRPr lang="cs-CZ" altLang="cs-CZ" dirty="0"/>
          </a:p>
          <a:p>
            <a:r>
              <a:rPr lang="cs-CZ" altLang="cs-CZ" dirty="0"/>
              <a:t>3. listopadu 2021</a:t>
            </a:r>
          </a:p>
          <a:p>
            <a:pPr eaLnBrk="1" hangingPunct="1"/>
            <a:r>
              <a:rPr lang="cs-CZ" altLang="cs-CZ"/>
              <a:t>Radovan </a:t>
            </a:r>
            <a:r>
              <a:rPr lang="cs-CZ" altLang="cs-CZ" dirty="0" err="1"/>
              <a:t>Okenka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868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Hospodářské výsledky ŘLP ČR, </a:t>
            </a:r>
            <a:r>
              <a:rPr lang="cs-CZ" altLang="cs-CZ" sz="2000" dirty="0" err="1"/>
              <a:t>s.p</a:t>
            </a:r>
            <a:r>
              <a:rPr lang="cs-CZ" altLang="cs-CZ" sz="2000" dirty="0"/>
              <a:t>.</a:t>
            </a: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768436" y="679939"/>
            <a:ext cx="5327564" cy="3406029"/>
          </a:xfrm>
          <a:prstGeom prst="rect">
            <a:avLst/>
          </a:prstGeom>
        </p:spPr>
        <p:txBody>
          <a:bodyPr/>
          <a:lstStyle>
            <a:lvl1pPr marL="361950" indent="-3619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Georgia" pitchFamily="18" charset="0"/>
              <a:buChar char="―"/>
              <a:defRPr sz="21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5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3pPr>
            <a:lvl4pPr marL="1123950" indent="-2603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tabLst>
                <a:tab pos="857250" algn="l"/>
              </a:tabLst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4pPr>
            <a:lvl5pPr marL="1358900" indent="-2349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Georgia" pitchFamily="18" charset="0"/>
              <a:buNone/>
              <a:defRPr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Hospodářský výsledek ŘLP ČR, </a:t>
            </a:r>
            <a:r>
              <a:rPr lang="cs-CZ" sz="2000" b="1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.  za rok 2020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Zásadně ovlivněn pandemií COVID-19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700" dirty="0">
                <a:solidFill>
                  <a:schemeClr val="tx1"/>
                </a:solidFill>
                <a:cs typeface="Arial" panose="020B0604020202020204" pitchFamily="34" charset="0"/>
              </a:rPr>
              <a:t>Propad traťového provozu o 61,2 %, letištního o 67,7 %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700" dirty="0">
                <a:solidFill>
                  <a:schemeClr val="tx1"/>
                </a:solidFill>
                <a:cs typeface="Arial" panose="020B0604020202020204" pitchFamily="34" charset="0"/>
              </a:rPr>
              <a:t>Propad výnosů z LPS o 55,9 %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Opatření pro stabilizaci finanční situace: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700" dirty="0">
                <a:solidFill>
                  <a:schemeClr val="tx1"/>
                </a:solidFill>
                <a:cs typeface="Arial" panose="020B0604020202020204" pitchFamily="34" charset="0"/>
              </a:rPr>
              <a:t>Meziroční redukce nákladů podniku o 18,4 %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700" dirty="0">
                <a:solidFill>
                  <a:schemeClr val="tx1"/>
                </a:solidFill>
                <a:cs typeface="Arial" panose="020B0604020202020204" pitchFamily="34" charset="0"/>
              </a:rPr>
              <a:t>Podpora ze strany zakladatele – bezúročná půjčka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1700" dirty="0">
                <a:solidFill>
                  <a:schemeClr val="tx1"/>
                </a:solidFill>
                <a:cs typeface="Arial" panose="020B0604020202020204" pitchFamily="34" charset="0"/>
              </a:rPr>
              <a:t>Navýšení externího financování – bankovní úvěry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Podnik poprvé v historii skončil ve ztrátě 1 556 mil. Kč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sz="105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Georgia" pitchFamily="18" charset="0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6178378" y="790832"/>
            <a:ext cx="59559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cs-CZ" sz="2000" b="1" dirty="0">
                <a:cs typeface="Arial" panose="020B0604020202020204" pitchFamily="34" charset="0"/>
              </a:rPr>
              <a:t>Hospodářský výsledek ŘLP ČR, </a:t>
            </a:r>
            <a:r>
              <a:rPr lang="cs-CZ" sz="2000" b="1" dirty="0" err="1">
                <a:cs typeface="Arial" panose="020B0604020202020204" pitchFamily="34" charset="0"/>
              </a:rPr>
              <a:t>s.p</a:t>
            </a:r>
            <a:r>
              <a:rPr lang="cs-CZ" sz="2000" b="1" dirty="0">
                <a:cs typeface="Arial" panose="020B0604020202020204" pitchFamily="34" charset="0"/>
              </a:rPr>
              <a:t>.  K 30.9.2021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cs typeface="Arial" panose="020B0604020202020204" pitchFamily="34" charset="0"/>
              </a:rPr>
              <a:t>Přetrvává výrazný vliv pandemie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Další meziroční pokles nákladů o 10,6 % (o 27,4 % oproti roku 2019)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Meziroční pokles výnosů o 9,1 % (o 58,1 % oproti roku 2019)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 Výsledek hospodaření k 30.9. ve ztrátě 716 mil. Kč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cs typeface="Arial" panose="020B0604020202020204" pitchFamily="34" charset="0"/>
              </a:rPr>
              <a:t> Očekávaný výsledek ke konci roku bude ztráta cca 1 mld. Kč</a:t>
            </a:r>
          </a:p>
          <a:p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9643" y="4226011"/>
            <a:ext cx="108405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Finanční situace ŘLP ČR, </a:t>
            </a:r>
            <a:r>
              <a:rPr lang="cs-CZ" sz="2000" b="1" dirty="0" err="1"/>
              <a:t>s.p</a:t>
            </a:r>
            <a:r>
              <a:rPr lang="cs-CZ" sz="2000" b="1" dirty="0"/>
              <a:t>.</a:t>
            </a:r>
            <a:r>
              <a:rPr lang="cs-CZ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Díky realizaci úspor a nárůstu externího financování je finanční situace ŘLP ČR, </a:t>
            </a:r>
            <a:r>
              <a:rPr lang="cs-CZ" sz="2000" dirty="0" err="1"/>
              <a:t>s.p</a:t>
            </a:r>
            <a:r>
              <a:rPr lang="cs-CZ" sz="2000" dirty="0"/>
              <a:t>. stabilní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Předložený revidovaný plán výkonnosti ČR zajišťuje dostatečné financování s pozitivním výhledem do dalších let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454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Cenová politika – jednotkové sazby LPS</a:t>
            </a: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>
          <a:xfrm>
            <a:off x="768436" y="679939"/>
            <a:ext cx="10688458" cy="4936636"/>
          </a:xfrm>
          <a:prstGeom prst="rect">
            <a:avLst/>
          </a:prstGeom>
        </p:spPr>
        <p:txBody>
          <a:bodyPr/>
          <a:lstStyle>
            <a:lvl1pPr marL="361950" indent="-3619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Georgia" pitchFamily="18" charset="0"/>
              <a:buChar char="―"/>
              <a:defRPr sz="21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5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3pPr>
            <a:lvl4pPr marL="1123950" indent="-2603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tabLst>
                <a:tab pos="857250" algn="l"/>
              </a:tabLst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4pPr>
            <a:lvl5pPr marL="1358900" indent="-2349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Georgia" pitchFamily="18" charset="0"/>
              <a:buNone/>
              <a:defRPr/>
            </a:pP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Font typeface="Georgia" pitchFamily="18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cs typeface="Arial" panose="020B0604020202020204" pitchFamily="34" charset="0"/>
              </a:rPr>
              <a:t>Jednotková služba traťové služby řízení pro rok 2022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Provoz dle STATFOR 05/2021,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Scenario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2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Redukované náklady ŘLP ČR,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Výrazný vliv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Adjustmentů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z minulých let na volatilitu jednotkových cen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Jednotková sazba ve výši 1 567,67 Kč /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SUs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, rok 2023 1 688,28 Kč, rok 2024 1 530,45 Kč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Georgia" pitchFamily="18" charset="0"/>
              <a:buNone/>
              <a:defRPr/>
            </a:pPr>
            <a:endParaRPr lang="cs-CZ" altLang="cs-CZ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b="1" dirty="0">
                <a:solidFill>
                  <a:schemeClr val="tx1"/>
                </a:solidFill>
                <a:cs typeface="Arial" panose="020B0604020202020204" pitchFamily="34" charset="0"/>
              </a:rPr>
              <a:t>Jednotková služba letištní a přibližovací služby řízení pro rok 2022, pro letiště Praha (LKPR)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Provoz dle STATFOR 05/2021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Scenario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2 upravený o regionální letiště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Redukované náklady ŘLP ČR,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. a snížení jednotkové ceny formou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Adjustmentů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a dobrovolného snížení ceny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Dlouhodobě stabilní sazba jednotkové ceny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Jednotková sazba ve výši 6 800 Kč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/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SUs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, rok 2023 6 800 Kč, rok 2024 5 950 Kč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2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7754" y="250093"/>
            <a:ext cx="10902461" cy="429846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000" dirty="0"/>
              <a:t>Cenová politika – poplatky za výcvikové lety od 1.1.2022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08825"/>
              </p:ext>
            </p:extLst>
          </p:nvPr>
        </p:nvGraphicFramePr>
        <p:xfrm>
          <a:off x="959224" y="1819835"/>
          <a:ext cx="8821270" cy="1263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5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5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393">
                <a:tc>
                  <a:txBody>
                    <a:bodyPr/>
                    <a:lstStyle/>
                    <a:p>
                      <a:pPr marR="31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Letiště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 anchor="ctr"/>
                </a:tc>
                <a:tc>
                  <a:txBody>
                    <a:bodyPr/>
                    <a:lstStyle/>
                    <a:p>
                      <a:pPr marL="384175" marR="38671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Letadla do 2 tun MTOW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tc>
                  <a:txBody>
                    <a:bodyPr/>
                    <a:lstStyle/>
                    <a:p>
                      <a:pPr marL="195580" marR="19939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Letadla s MTOW vyšší než 2 tuny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183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Praha/Ruzyně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CZK 880,00 / 1 t MTOW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CZK 740,00 / 1 t MTOW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Karlovy Vary, Brno/Tuřany, Ostrava/Mošnov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CZK 440,00 / 1 t MTOW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CZK 370,00 / 1 t MTOW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565" marR="73025" marT="635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Zástupný symbol pro text 3"/>
          <p:cNvSpPr txBox="1">
            <a:spLocks/>
          </p:cNvSpPr>
          <p:nvPr/>
        </p:nvSpPr>
        <p:spPr>
          <a:xfrm>
            <a:off x="768436" y="679939"/>
            <a:ext cx="10688458" cy="4936636"/>
          </a:xfrm>
          <a:prstGeom prst="rect">
            <a:avLst/>
          </a:prstGeom>
        </p:spPr>
        <p:txBody>
          <a:bodyPr/>
          <a:lstStyle>
            <a:lvl1pPr marL="361950" indent="-361950" algn="l" defTabSz="6858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Georgia" pitchFamily="18" charset="0"/>
              <a:buChar char="―"/>
              <a:defRPr sz="21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2pPr>
            <a:lvl3pPr marL="857250" indent="-22860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5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3pPr>
            <a:lvl4pPr marL="1123950" indent="-2603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tabLst>
                <a:tab pos="857250" algn="l"/>
              </a:tabLst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4pPr>
            <a:lvl5pPr marL="1358900" indent="-234950" algn="l" defTabSz="685800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Georgia" pitchFamily="18" charset="0"/>
              <a:buChar char="―"/>
              <a:defRPr sz="1300" kern="1200">
                <a:solidFill>
                  <a:srgbClr val="5A5A5A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Georgia" pitchFamily="18" charset="0"/>
              <a:buNone/>
              <a:defRPr/>
            </a:pPr>
            <a:r>
              <a:rPr lang="cs-CZ" sz="2000" b="1" dirty="0">
                <a:solidFill>
                  <a:schemeClr val="tx1"/>
                </a:solidFill>
              </a:rPr>
              <a:t>Od 1/1/2022 dochází k úpravě cenové politiky účtování poplatků za výcvikové lety dle AIP GEN 4.3. :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Základní sazby poplatků za 1 tunu MTOW letadla a 1 hodinu trvání výcvikového letu se nemění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buFont typeface="Georgia" pitchFamily="18" charset="0"/>
              <a:buNone/>
              <a:defRPr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Dochází ke zrušení množstevních slev v závislosti na dosažení určitého počtu výcvikových hodin jedním provozovatelem za kalendářní měsíc v součtu na všech regionálních letištích (20% sleva 5-10 hodin, 45 % sleva 10-20 hodin, 55% sleva 20-30 hodin, 65% sleva při dosažení více než 30 hodin letů)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Bude publikována nová verze AIP GEN 4.3. v publikačním termínu před začátkem platnosti 1/1/2022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Důvodem úpravy podmínek je zhoršená finanční situace ŘLP ČR, 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s.p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. v důsledků dopadů pandemie Covid-19</a:t>
            </a:r>
          </a:p>
          <a:p>
            <a:pPr marL="0" indent="0" algn="just">
              <a:buFont typeface="Georgia" pitchFamily="18" charset="0"/>
              <a:buNone/>
              <a:defRPr/>
            </a:pP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Georgia" pitchFamily="18" charset="0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682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1806575" y="268288"/>
            <a:ext cx="6858000" cy="137795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9843472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CZ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Z" id="{EB2BBE68-342C-43CC-A936-F8A138E0FBB9}" vid="{C92128D4-03B3-42C4-81B5-395B16ACF46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SetDescription xmlns="http://schemas.microsoft.com/sharepoint/v3">Ve středu 23. října 2019 proběhlo v IATCC Jeneč jednání s leteckými dopravci. Zde naleznete prezentace z jednání.</DocumentSetDescription>
    <NadpisProDetail xmlns="7ad95901-72db-4aa1-88c6-4dad0895af3e">Jednání s leteckými dopravci 23. 10. 2019</NadpisProDetail>
    <Datum xmlns="7ad95901-72db-4aa1-88c6-4dad0895af3e">2019-10-23T22:00:00+00:00</Datum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56D22CE354784C92FB39349FB410D0" ma:contentTypeVersion="9" ma:contentTypeDescription="Vytvoří nový dokument" ma:contentTypeScope="" ma:versionID="6cb088fbcfa02c7edd19a065ce20f973">
  <xsd:schema xmlns:xsd="http://www.w3.org/2001/XMLSchema" xmlns:xs="http://www.w3.org/2001/XMLSchema" xmlns:p="http://schemas.microsoft.com/office/2006/metadata/properties" xmlns:ns1="http://schemas.microsoft.com/sharepoint/v3" xmlns:ns3="7ad95901-72db-4aa1-88c6-4dad0895af3e" targetNamespace="http://schemas.microsoft.com/office/2006/metadata/properties" ma:root="true" ma:fieldsID="1054a3f032412f92b8a8d157ca87e347" ns1:_="" ns3:_="">
    <xsd:import namespace="http://schemas.microsoft.com/sharepoint/v3"/>
    <xsd:import namespace="7ad95901-72db-4aa1-88c6-4dad0895af3e"/>
    <xsd:element name="properties">
      <xsd:complexType>
        <xsd:sequence>
          <xsd:element name="documentManagement">
            <xsd:complexType>
              <xsd:all>
                <xsd:element ref="ns1:DocumentSetDescription" minOccurs="0"/>
                <xsd:element ref="ns3:Datum" minOccurs="0"/>
                <xsd:element ref="ns3:NadpisProDetail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8" nillable="true" ma:displayName="Popis" ma:description="Popis sady dokumentů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95901-72db-4aa1-88c6-4dad0895af3e" elementFormDefault="qualified">
    <xsd:import namespace="http://schemas.microsoft.com/office/2006/documentManagement/types"/>
    <xsd:import namespace="http://schemas.microsoft.com/office/infopath/2007/PartnerControls"/>
    <xsd:element name="Datum" ma:index="9" nillable="true" ma:displayName="Datum" ma:default="[today]" ma:format="DateOnly" ma:internalName="Datum" ma:readOnly="false">
      <xsd:simpleType>
        <xsd:restriction base="dms:DateTime"/>
      </xsd:simpleType>
    </xsd:element>
    <xsd:element name="NadpisProDetail" ma:index="12" ma:displayName="Nadpis pro detail" ma:internalName="NadpisProDetai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 ma:index="11" ma:displayName="Klíčová slova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21E436-C838-43AB-8A66-EE3CB6003E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AE65C3-A45E-4842-91F0-0C7487F1664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ad95901-72db-4aa1-88c6-4dad0895af3e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231ECE-D18B-4245-BD9D-420EF7C03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d95901-72db-4aa1-88c6-4dad0895af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534</Words>
  <Application>Microsoft Office PowerPoint</Application>
  <PresentationFormat>Širokoúhlá obrazovka</PresentationFormat>
  <Paragraphs>60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Wingdings</vt:lpstr>
      <vt:lpstr>prezentace_CZ</vt:lpstr>
      <vt:lpstr>Hospodářské výsledky a cenová politika podniku</vt:lpstr>
      <vt:lpstr>Hospodářské výsledky ŘLP ČR, s.p.</vt:lpstr>
      <vt:lpstr>Cenová politika – jednotkové sazby LPS</vt:lpstr>
      <vt:lpstr>Cenová politika – poplatky za výcvikové lety od 1.1.2022</vt:lpstr>
      <vt:lpstr>Děkuji za pozornost</vt:lpstr>
    </vt:vector>
  </TitlesOfParts>
  <Company>ŘLP ČR, s.p., Navigační 787, Jeneč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Výkonnostní plán ČR na  roky 2020-2024 (RP 3)</dc:title>
  <dc:creator>HLINOVSKY Lubos</dc:creator>
  <cp:keywords/>
  <cp:lastModifiedBy>Alena Sojková</cp:lastModifiedBy>
  <cp:revision>52</cp:revision>
  <dcterms:created xsi:type="dcterms:W3CDTF">2019-10-01T09:03:58Z</dcterms:created>
  <dcterms:modified xsi:type="dcterms:W3CDTF">2021-11-15T09:25:24Z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0x0101008756D22CE354784C92FB39349FB410D0</vt:lpwstr>
  </property>
  <property fmtid="{D5CDD505-2E9C-101B-9397-08002B2CF9AE}" pid="3" name="_NewReviewCycle">
    <vt:lpwstr/>
  </property>
</Properties>
</file>