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notesMasterIdLst>
    <p:notesMasterId r:id="rId18"/>
  </p:notesMasterIdLst>
  <p:sldIdLst>
    <p:sldId id="256" r:id="rId3"/>
    <p:sldId id="323" r:id="rId4"/>
    <p:sldId id="337" r:id="rId5"/>
    <p:sldId id="339" r:id="rId6"/>
    <p:sldId id="335" r:id="rId7"/>
    <p:sldId id="331" r:id="rId8"/>
    <p:sldId id="333" r:id="rId9"/>
    <p:sldId id="336" r:id="rId10"/>
    <p:sldId id="327" r:id="rId11"/>
    <p:sldId id="330" r:id="rId12"/>
    <p:sldId id="326" r:id="rId13"/>
    <p:sldId id="318" r:id="rId14"/>
    <p:sldId id="338" r:id="rId15"/>
    <p:sldId id="334" r:id="rId16"/>
    <p:sldId id="259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067" autoAdjust="0"/>
  </p:normalViewPr>
  <p:slideViewPr>
    <p:cSldViewPr snapToGrid="0">
      <p:cViewPr varScale="1">
        <p:scale>
          <a:sx n="99" d="100"/>
          <a:sy n="99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220A46-F1E5-489B-92A2-841934303770}" type="datetimeFigureOut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3FECD8-9E99-494C-BE36-6116E6D6FD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04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940" y="268923"/>
            <a:ext cx="6858000" cy="1376997"/>
          </a:xfrm>
        </p:spPr>
        <p:txBody>
          <a:bodyPr>
            <a:normAutofit/>
          </a:bodyPr>
          <a:lstStyle>
            <a:lvl1pPr algn="l">
              <a:defRPr sz="4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1940" y="1768317"/>
            <a:ext cx="6858000" cy="1655762"/>
          </a:xfrm>
        </p:spPr>
        <p:txBody>
          <a:bodyPr/>
          <a:lstStyle>
            <a:lvl1pPr marL="0" indent="0" algn="l">
              <a:buNone/>
              <a:defRPr sz="2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9DCA9E-1358-4F01-BCB1-0ECABC53521B}" type="datetimeFigureOut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9A3DC7-7D9F-4359-99EA-6694FEB497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37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59644408"/>
      </p:ext>
    </p:extLst>
  </p:cSld>
  <p:clrMapOvr>
    <a:masterClrMapping/>
  </p:clrMapOvr>
  <p:transition spd="med" advClick="0" advTm="9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0145" y="2039815"/>
            <a:ext cx="41400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9356" y="2039815"/>
            <a:ext cx="41400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42787266"/>
      </p:ext>
    </p:extLst>
  </p:cSld>
  <p:clrMapOvr>
    <a:masterClrMapping/>
  </p:clrMapOvr>
  <p:transition spd="med" advClick="0" advTm="9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4" y="1597025"/>
            <a:ext cx="3417887" cy="2908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4114801" y="1597025"/>
            <a:ext cx="2833688" cy="3538538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404814" y="4505327"/>
            <a:ext cx="3417887" cy="1190625"/>
          </a:xfrm>
        </p:spPr>
        <p:txBody>
          <a:bodyPr lIns="0" tIns="72000" rIns="0"/>
          <a:lstStyle>
            <a:lvl1pPr>
              <a:defRPr sz="135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4114801" y="5135565"/>
            <a:ext cx="2833688" cy="560387"/>
          </a:xfrm>
        </p:spPr>
        <p:txBody>
          <a:bodyPr lIns="0" tIns="72000" rIns="0"/>
          <a:lstStyle>
            <a:lvl1pPr>
              <a:defRPr sz="135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193701"/>
      </p:ext>
    </p:extLst>
  </p:cSld>
  <p:clrMapOvr>
    <a:masterClrMapping/>
  </p:clrMapOvr>
  <p:transition spd="med" advClick="0" advTm="9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4" y="1597025"/>
            <a:ext cx="5939426" cy="38227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6353127" y="1597027"/>
            <a:ext cx="2544688" cy="1190625"/>
          </a:xfrm>
        </p:spPr>
        <p:txBody>
          <a:bodyPr lIns="108000" tIns="0" rIns="0"/>
          <a:lstStyle>
            <a:lvl1pPr marL="200025" indent="-200025">
              <a:defRPr sz="135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26362230"/>
      </p:ext>
    </p:extLst>
  </p:cSld>
  <p:clrMapOvr>
    <a:masterClrMapping/>
  </p:clrMapOvr>
  <p:transition spd="med" advClick="0" advTm="9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290514" y="257175"/>
            <a:ext cx="8607425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350">
              <a:solidFill>
                <a:prstClr val="white"/>
              </a:solidFill>
            </a:endParaRP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829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299622" y="447677"/>
            <a:ext cx="8598192" cy="1190625"/>
          </a:xfrm>
        </p:spPr>
        <p:txBody>
          <a:bodyPr lIns="108000" tIns="0" rIns="0"/>
          <a:lstStyle>
            <a:lvl1pPr marL="200025" indent="-200025">
              <a:defRPr sz="135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69263598"/>
      </p:ext>
    </p:extLst>
  </p:cSld>
  <p:clrMapOvr>
    <a:masterClrMapping/>
  </p:clrMapOvr>
  <p:transition spd="med" advClick="0" advTm="9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53486395"/>
      </p:ext>
    </p:extLst>
  </p:cSld>
  <p:clrMapOvr>
    <a:masterClrMapping/>
  </p:clrMapOvr>
  <p:transition spd="med" advClick="0" advTm="9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676653"/>
      </p:ext>
    </p:extLst>
  </p:cSld>
  <p:clrMapOvr>
    <a:masterClrMapping/>
  </p:clrMapOvr>
  <p:transition spd="med" advClick="0" advTm="9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25328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0145" y="2039815"/>
            <a:ext cx="41400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9356" y="2039815"/>
            <a:ext cx="41400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415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3" y="1597025"/>
            <a:ext cx="3417887" cy="2908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1"/>
          </p:nvPr>
        </p:nvSpPr>
        <p:spPr>
          <a:xfrm>
            <a:off x="4114800" y="1597025"/>
            <a:ext cx="2833688" cy="3538538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404813" y="4505325"/>
            <a:ext cx="3417887" cy="1190625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text 14"/>
          <p:cNvSpPr>
            <a:spLocks noGrp="1"/>
          </p:cNvSpPr>
          <p:nvPr>
            <p:ph type="body" sz="quarter" idx="13"/>
          </p:nvPr>
        </p:nvSpPr>
        <p:spPr>
          <a:xfrm>
            <a:off x="4114801" y="5135563"/>
            <a:ext cx="2833688" cy="560387"/>
          </a:xfrm>
        </p:spPr>
        <p:txBody>
          <a:bodyPr lIns="0" tIns="72000" rIns="0"/>
          <a:lstStyle>
            <a:lvl1pPr>
              <a:defRPr sz="18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8081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146" y="793749"/>
            <a:ext cx="8607668" cy="71276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404813" y="1597025"/>
            <a:ext cx="5939426" cy="38227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6353127" y="1597025"/>
            <a:ext cx="2544688" cy="1190625"/>
          </a:xfrm>
        </p:spPr>
        <p:txBody>
          <a:bodyPr lIns="108000" tIns="0" rIns="0"/>
          <a:lstStyle>
            <a:lvl1pPr marL="266700" indent="-266700">
              <a:defRPr sz="18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256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den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290513" y="257175"/>
            <a:ext cx="8607425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829300"/>
          </a:xfrm>
        </p:spPr>
        <p:txBody>
          <a:bodyPr rtlCol="0">
            <a:normAutofit/>
          </a:bodyPr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2"/>
          </p:nvPr>
        </p:nvSpPr>
        <p:spPr>
          <a:xfrm>
            <a:off x="299622" y="447675"/>
            <a:ext cx="8598192" cy="1190625"/>
          </a:xfrm>
        </p:spPr>
        <p:txBody>
          <a:bodyPr lIns="108000" tIns="0" rIns="0"/>
          <a:lstStyle>
            <a:lvl1pPr marL="266700" indent="-266700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444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8227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97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1940" y="268925"/>
            <a:ext cx="6858000" cy="1376997"/>
          </a:xfrm>
        </p:spPr>
        <p:txBody>
          <a:bodyPr>
            <a:normAutofit/>
          </a:bodyPr>
          <a:lstStyle>
            <a:lvl1pPr algn="l">
              <a:defRPr sz="3075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1940" y="1768317"/>
            <a:ext cx="6858000" cy="1655762"/>
          </a:xfrm>
        </p:spPr>
        <p:txBody>
          <a:bodyPr/>
          <a:lstStyle>
            <a:lvl1pPr marL="0" indent="0" algn="l">
              <a:buNone/>
              <a:defRPr sz="1650">
                <a:solidFill>
                  <a:schemeClr val="bg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5885B2D-B0DF-4B41-9F7A-C737FD2A1C26}" type="datetimeFigureOut">
              <a:rPr lang="cs-CZ">
                <a:solidFill>
                  <a:srgbClr val="000000"/>
                </a:solidFill>
              </a:rPr>
              <a:pPr>
                <a:defRPr/>
              </a:pPr>
              <a:t>15.11.2021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AD6CC7-8F15-4ABB-90F0-354D32749F0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18691"/>
      </p:ext>
    </p:extLst>
  </p:cSld>
  <p:clrMapOvr>
    <a:masterClrMapping/>
  </p:clrMapOvr>
  <p:transition spd="med" advClick="0" advTm="9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90513" y="793750"/>
            <a:ext cx="860742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290513" y="2039938"/>
            <a:ext cx="86074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pic>
        <p:nvPicPr>
          <p:cNvPr id="1028" name="Obráze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8188"/>
            <a:ext cx="914400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ovéPole 11"/>
          <p:cNvSpPr txBox="1">
            <a:spLocks noChangeArrowheads="1"/>
          </p:cNvSpPr>
          <p:nvPr/>
        </p:nvSpPr>
        <p:spPr bwMode="auto">
          <a:xfrm>
            <a:off x="8515350" y="311150"/>
            <a:ext cx="3825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endParaRPr lang="cs-CZ" sz="1100">
              <a:solidFill>
                <a:srgbClr val="5A5A5A"/>
              </a:solidFill>
            </a:endParaRPr>
          </a:p>
        </p:txBody>
      </p:sp>
      <p:sp>
        <p:nvSpPr>
          <p:cNvPr id="1030" name="TextovéPole 12"/>
          <p:cNvSpPr txBox="1">
            <a:spLocks noChangeArrowheads="1"/>
          </p:cNvSpPr>
          <p:nvPr/>
        </p:nvSpPr>
        <p:spPr bwMode="auto">
          <a:xfrm>
            <a:off x="8515350" y="311150"/>
            <a:ext cx="5810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879271D1-4194-4090-A343-88AF75FACECE}" type="slidenum">
              <a:rPr lang="cs-CZ" sz="1000" smtClean="0">
                <a:solidFill>
                  <a:srgbClr val="5A5A5A"/>
                </a:solidFill>
              </a:rPr>
              <a:pPr>
                <a:defRPr/>
              </a:pPr>
              <a:t>‹#›</a:t>
            </a:fld>
            <a:endParaRPr lang="cs-CZ" sz="1000">
              <a:solidFill>
                <a:srgbClr val="5A5A5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1" r:id="rId2"/>
    <p:sldLayoutId id="2147483672" r:id="rId3"/>
    <p:sldLayoutId id="2147483673" r:id="rId4"/>
    <p:sldLayoutId id="2147483674" r:id="rId5"/>
    <p:sldLayoutId id="2147483678" r:id="rId6"/>
    <p:sldLayoutId id="2147483675" r:id="rId7"/>
    <p:sldLayoutId id="2147483676" r:id="rId8"/>
  </p:sldLayoutIdLst>
  <p:hf hdr="0" ftr="0" dt="0"/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1950" indent="-3619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Georgia" pitchFamily="18" charset="0"/>
        <a:buChar char="―"/>
        <a:defRPr sz="2100" kern="1200">
          <a:solidFill>
            <a:srgbClr val="5A5A5A"/>
          </a:solidFill>
          <a:latin typeface="+mn-lt"/>
          <a:ea typeface="+mn-ea"/>
          <a:cs typeface="+mn-cs"/>
        </a:defRPr>
      </a:lvl1pPr>
      <a:lvl2pPr marL="628650" indent="-2857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kern="1200">
          <a:solidFill>
            <a:srgbClr val="5A5A5A"/>
          </a:solidFill>
          <a:latin typeface="+mn-lt"/>
          <a:ea typeface="+mn-ea"/>
          <a:cs typeface="+mn-cs"/>
        </a:defRPr>
      </a:lvl2pPr>
      <a:lvl3pPr marL="857250" indent="-22860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500" kern="1200">
          <a:solidFill>
            <a:srgbClr val="5A5A5A"/>
          </a:solidFill>
          <a:latin typeface="+mn-lt"/>
          <a:ea typeface="+mn-ea"/>
          <a:cs typeface="+mn-cs"/>
        </a:defRPr>
      </a:lvl3pPr>
      <a:lvl4pPr marL="1123950" indent="-2603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tabLst>
          <a:tab pos="857250" algn="l"/>
        </a:tabLst>
        <a:defRPr sz="1300" kern="1200">
          <a:solidFill>
            <a:srgbClr val="5A5A5A"/>
          </a:solidFill>
          <a:latin typeface="+mn-lt"/>
          <a:ea typeface="+mn-ea"/>
          <a:cs typeface="+mn-cs"/>
        </a:defRPr>
      </a:lvl4pPr>
      <a:lvl5pPr marL="1358900" indent="-2349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Georgia" pitchFamily="18" charset="0"/>
        <a:buChar char="―"/>
        <a:defRPr sz="1300" kern="1200">
          <a:solidFill>
            <a:srgbClr val="5A5A5A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90514" y="793750"/>
            <a:ext cx="860742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290514" y="2039938"/>
            <a:ext cx="86074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pic>
        <p:nvPicPr>
          <p:cNvPr id="1028" name="Obrázek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18190"/>
            <a:ext cx="914400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ovéPole 11"/>
          <p:cNvSpPr txBox="1">
            <a:spLocks noChangeArrowheads="1"/>
          </p:cNvSpPr>
          <p:nvPr/>
        </p:nvSpPr>
        <p:spPr bwMode="auto">
          <a:xfrm>
            <a:off x="8515350" y="311151"/>
            <a:ext cx="382588" cy="219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825">
              <a:solidFill>
                <a:srgbClr val="5A5A5A"/>
              </a:solidFill>
              <a:cs typeface="Arial" charset="0"/>
            </a:endParaRPr>
          </a:p>
        </p:txBody>
      </p:sp>
      <p:sp>
        <p:nvSpPr>
          <p:cNvPr id="1030" name="TextovéPole 12"/>
          <p:cNvSpPr txBox="1">
            <a:spLocks noChangeArrowheads="1"/>
          </p:cNvSpPr>
          <p:nvPr/>
        </p:nvSpPr>
        <p:spPr bwMode="auto">
          <a:xfrm>
            <a:off x="8515351" y="311152"/>
            <a:ext cx="581025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474B7-052A-4C75-9AEE-084C25A97E8D}" type="slidenum">
              <a:rPr lang="cs-CZ" sz="750" smtClean="0">
                <a:solidFill>
                  <a:srgbClr val="5A5A5A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sz="750">
              <a:solidFill>
                <a:srgbClr val="5A5A5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6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ransition spd="med" advClick="0" advTm="9000">
    <p:fade/>
  </p:transition>
  <p:hf hdr="0" ftr="0" dt="0"/>
  <p:txStyles>
    <p:titleStyle>
      <a:lvl1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2pPr>
      <a:lvl3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3pPr>
      <a:lvl4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4pPr>
      <a:lvl5pPr algn="l" defTabSz="5143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5pPr>
      <a:lvl6pPr marL="3429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6pPr>
      <a:lvl7pPr marL="685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7pPr>
      <a:lvl8pPr marL="10287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8pPr>
      <a:lvl9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75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1463" indent="-271463" algn="l" defTabSz="514350" rtl="0" eaLnBrk="0" fontAlgn="base" hangingPunct="0">
        <a:lnSpc>
          <a:spcPct val="90000"/>
        </a:lnSpc>
        <a:spcBef>
          <a:spcPts val="563"/>
        </a:spcBef>
        <a:spcAft>
          <a:spcPct val="0"/>
        </a:spcAft>
        <a:buFont typeface="Georgia" pitchFamily="18" charset="0"/>
        <a:buChar char="―"/>
        <a:defRPr sz="1575" kern="1200">
          <a:solidFill>
            <a:srgbClr val="5A5A5A"/>
          </a:solidFill>
          <a:latin typeface="+mn-lt"/>
          <a:ea typeface="+mn-ea"/>
          <a:cs typeface="+mn-cs"/>
        </a:defRPr>
      </a:lvl1pPr>
      <a:lvl2pPr marL="471488" indent="-214313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Georgia" pitchFamily="18" charset="0"/>
        <a:buChar char="―"/>
        <a:defRPr kern="1200">
          <a:solidFill>
            <a:srgbClr val="5A5A5A"/>
          </a:solidFill>
          <a:latin typeface="+mn-lt"/>
          <a:ea typeface="+mn-ea"/>
          <a:cs typeface="+mn-cs"/>
        </a:defRPr>
      </a:lvl2pPr>
      <a:lvl3pPr marL="642938" indent="-171450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Georgia" pitchFamily="18" charset="0"/>
        <a:buChar char="―"/>
        <a:defRPr sz="1125" kern="1200">
          <a:solidFill>
            <a:srgbClr val="5A5A5A"/>
          </a:solidFill>
          <a:latin typeface="+mn-lt"/>
          <a:ea typeface="+mn-ea"/>
          <a:cs typeface="+mn-cs"/>
        </a:defRPr>
      </a:lvl3pPr>
      <a:lvl4pPr marL="842963" indent="-195263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Georgia" pitchFamily="18" charset="0"/>
        <a:buChar char="―"/>
        <a:tabLst>
          <a:tab pos="642938" algn="l"/>
        </a:tabLst>
        <a:defRPr sz="975" kern="1200">
          <a:solidFill>
            <a:srgbClr val="5A5A5A"/>
          </a:solidFill>
          <a:latin typeface="+mn-lt"/>
          <a:ea typeface="+mn-ea"/>
          <a:cs typeface="+mn-cs"/>
        </a:defRPr>
      </a:lvl4pPr>
      <a:lvl5pPr marL="1019175" indent="-176213" algn="l" defTabSz="514350" rtl="0" eaLnBrk="0" fontAlgn="base" hangingPunct="0">
        <a:lnSpc>
          <a:spcPct val="90000"/>
        </a:lnSpc>
        <a:spcBef>
          <a:spcPts val="281"/>
        </a:spcBef>
        <a:spcAft>
          <a:spcPct val="0"/>
        </a:spcAft>
        <a:buFont typeface="Georgia" pitchFamily="18" charset="0"/>
        <a:buChar char="―"/>
        <a:defRPr sz="975" kern="1200">
          <a:solidFill>
            <a:srgbClr val="5A5A5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D:\rigorozn&#237;%20pr&#225;ce%20SES\flag2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398463" y="1795751"/>
            <a:ext cx="6858000" cy="1655762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Ing. Jan KLAS</a:t>
            </a:r>
          </a:p>
          <a:p>
            <a:pPr eaLnBrk="1" hangingPunct="1"/>
            <a:r>
              <a:rPr lang="cs-CZ" altLang="cs-CZ" sz="1800" dirty="0"/>
              <a:t>Generální ředitel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3. listopadu 2021</a:t>
            </a:r>
          </a:p>
          <a:p>
            <a:pPr eaLnBrk="1" hangingPunct="1"/>
            <a:r>
              <a:rPr lang="cs-CZ" altLang="cs-CZ" sz="1800" dirty="0"/>
              <a:t>IATCC Praha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463" y="116965"/>
            <a:ext cx="6925656" cy="13778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83" y="2985025"/>
            <a:ext cx="6385686" cy="2791879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907387" y="246837"/>
            <a:ext cx="69220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cs-CZ" altLang="cs-CZ" b="1" dirty="0">
                <a:solidFill>
                  <a:srgbClr val="00B0F0"/>
                </a:solidFill>
                <a:latin typeface="Arial" charset="0"/>
              </a:rPr>
              <a:t>AKTUALIZOVANÁ STRATEGIE PODNIKU 2021 + 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26772" y="821703"/>
            <a:ext cx="860267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2"/>
                </a:solidFill>
              </a:rPr>
              <a:t> </a:t>
            </a:r>
            <a:r>
              <a:rPr lang="cs-CZ" sz="1600" b="1" dirty="0">
                <a:solidFill>
                  <a:schemeClr val="accent1">
                    <a:lumMod val="75000"/>
                  </a:schemeClr>
                </a:solidFill>
              </a:rPr>
              <a:t>Krátkodobý horizont (2021 – 2022) </a:t>
            </a:r>
          </a:p>
          <a:p>
            <a:pPr>
              <a:defRPr/>
            </a:pPr>
            <a:r>
              <a:rPr lang="cs-CZ" sz="1600" dirty="0">
                <a:solidFill>
                  <a:schemeClr val="tx2"/>
                </a:solidFill>
              </a:rPr>
              <a:t>        </a:t>
            </a:r>
            <a:r>
              <a:rPr lang="cs-CZ" sz="1400" dirty="0"/>
              <a:t>zajištění cash – </a:t>
            </a:r>
            <a:r>
              <a:rPr lang="cs-CZ" sz="1400" dirty="0" err="1"/>
              <a:t>flow</a:t>
            </a:r>
            <a:r>
              <a:rPr lang="cs-CZ" sz="1400" dirty="0"/>
              <a:t>, výzkum a vývoj, vyčlenění regionálních letišť a jejich efektivní činnost</a:t>
            </a:r>
          </a:p>
          <a:p>
            <a:pPr>
              <a:defRPr/>
            </a:pPr>
            <a:endParaRPr lang="cs-CZ" sz="16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2"/>
                </a:solidFill>
              </a:rPr>
              <a:t> </a:t>
            </a:r>
            <a:r>
              <a:rPr lang="cs-CZ" sz="1600" b="1" dirty="0">
                <a:solidFill>
                  <a:schemeClr val="accent1">
                    <a:lumMod val="75000"/>
                  </a:schemeClr>
                </a:solidFill>
              </a:rPr>
              <a:t>Střednědobý horizont (2023 – 2024)</a:t>
            </a:r>
          </a:p>
          <a:p>
            <a:pPr>
              <a:defRPr/>
            </a:pPr>
            <a:r>
              <a:rPr lang="cs-CZ" sz="1600" dirty="0">
                <a:solidFill>
                  <a:schemeClr val="tx2"/>
                </a:solidFill>
              </a:rPr>
              <a:t>       </a:t>
            </a:r>
            <a:r>
              <a:rPr lang="cs-CZ" sz="1400" dirty="0"/>
              <a:t>adaptace na liberalizaci ATM prostředí, změna organizačně - právní formy podniku (holding)</a:t>
            </a:r>
          </a:p>
          <a:p>
            <a:pPr>
              <a:defRPr/>
            </a:pPr>
            <a:endParaRPr lang="cs-CZ" sz="1600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2"/>
                </a:solidFill>
              </a:rPr>
              <a:t> </a:t>
            </a:r>
            <a:r>
              <a:rPr lang="cs-CZ" sz="1600" b="1" dirty="0">
                <a:solidFill>
                  <a:schemeClr val="accent1">
                    <a:lumMod val="75000"/>
                  </a:schemeClr>
                </a:solidFill>
              </a:rPr>
              <a:t>Dlouhodobý horizont (2025 – 2030)</a:t>
            </a:r>
          </a:p>
          <a:p>
            <a:pPr>
              <a:defRPr/>
            </a:pPr>
            <a:r>
              <a:rPr lang="cs-CZ" sz="1600" dirty="0">
                <a:solidFill>
                  <a:schemeClr val="tx2"/>
                </a:solidFill>
              </a:rPr>
              <a:t>        </a:t>
            </a:r>
            <a:r>
              <a:rPr lang="cs-CZ" sz="1400" dirty="0"/>
              <a:t>činnost ve spolupráci se zahraničními partnery v návaznosti na konkurenční výhody podniku i partnera</a:t>
            </a:r>
          </a:p>
          <a:p>
            <a:pPr>
              <a:defRPr/>
            </a:pPr>
            <a:endParaRPr lang="cs-CZ" sz="1600" dirty="0">
              <a:solidFill>
                <a:schemeClr val="tx2"/>
              </a:solidFill>
            </a:endParaRPr>
          </a:p>
          <a:p>
            <a:pPr>
              <a:defRPr/>
            </a:pPr>
            <a:endParaRPr lang="cs-CZ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5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521562" y="1352244"/>
            <a:ext cx="6663214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7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85243" y="372704"/>
            <a:ext cx="8037095" cy="569224"/>
          </a:xfrm>
        </p:spPr>
        <p:txBody>
          <a:bodyPr/>
          <a:lstStyle/>
          <a:p>
            <a:pPr algn="ctr"/>
            <a:r>
              <a:rPr lang="cs-CZ" sz="1800" dirty="0">
                <a:solidFill>
                  <a:srgbClr val="00B0F0"/>
                </a:solidFill>
              </a:rPr>
              <a:t>LIDSKÉ ZDROJE PODNIKU: AKTUÁLNÍ STAV A PLÁNY </a:t>
            </a:r>
            <a:br>
              <a:rPr lang="cs-CZ" sz="1800" dirty="0"/>
            </a:br>
            <a:endParaRPr lang="cs-CZ" sz="18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15397"/>
              </p:ext>
            </p:extLst>
          </p:nvPr>
        </p:nvGraphicFramePr>
        <p:xfrm>
          <a:off x="720436" y="1025420"/>
          <a:ext cx="3566270" cy="1866900"/>
        </p:xfrm>
        <a:graphic>
          <a:graphicData uri="http://schemas.openxmlformats.org/drawingml/2006/table">
            <a:tbl>
              <a:tblPr/>
              <a:tblGrid>
                <a:gridCol w="2596307">
                  <a:extLst>
                    <a:ext uri="{9D8B030D-6E8A-4147-A177-3AD203B41FA5}">
                      <a16:colId xmlns:a16="http://schemas.microsoft.com/office/drawing/2014/main" val="2163261844"/>
                    </a:ext>
                  </a:extLst>
                </a:gridCol>
                <a:gridCol w="969963">
                  <a:extLst>
                    <a:ext uri="{9D8B030D-6E8A-4147-A177-3AD203B41FA5}">
                      <a16:colId xmlns:a16="http://schemas.microsoft.com/office/drawing/2014/main" val="2711619583"/>
                    </a:ext>
                  </a:extLst>
                </a:gridCol>
              </a:tblGrid>
              <a:tr h="295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Struktura personálu – </a:t>
                      </a:r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řídící</a:t>
                      </a:r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 licencí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9576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oblastní</a:t>
                      </a:r>
                      <a:r>
                        <a:rPr lang="cs-CZ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středisko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95396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přibližovací</a:t>
                      </a:r>
                      <a:r>
                        <a:rPr lang="cs-CZ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 letištní střediska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89316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terminální</a:t>
                      </a:r>
                      <a:r>
                        <a:rPr lang="cs-CZ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středisko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02813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regiony (Brno, Ostrava,</a:t>
                      </a:r>
                      <a:r>
                        <a:rPr lang="cs-CZ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Karlovy Vary)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52953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Celkem*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00187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467566"/>
              </p:ext>
            </p:extLst>
          </p:nvPr>
        </p:nvGraphicFramePr>
        <p:xfrm>
          <a:off x="4603791" y="1025420"/>
          <a:ext cx="3441082" cy="2190750"/>
        </p:xfrm>
        <a:graphic>
          <a:graphicData uri="http://schemas.openxmlformats.org/drawingml/2006/table">
            <a:tbl>
              <a:tblPr/>
              <a:tblGrid>
                <a:gridCol w="2715706">
                  <a:extLst>
                    <a:ext uri="{9D8B030D-6E8A-4147-A177-3AD203B41FA5}">
                      <a16:colId xmlns:a16="http://schemas.microsoft.com/office/drawing/2014/main" val="1621283947"/>
                    </a:ext>
                  </a:extLst>
                </a:gridCol>
                <a:gridCol w="725376">
                  <a:extLst>
                    <a:ext uri="{9D8B030D-6E8A-4147-A177-3AD203B41FA5}">
                      <a16:colId xmlns:a16="http://schemas.microsoft.com/office/drawing/2014/main" val="299571725"/>
                    </a:ext>
                  </a:extLst>
                </a:gridCol>
              </a:tblGrid>
              <a:tr h="2952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Struktura ostatního provozního personálu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1098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techničtí specialisté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26416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metodika - plánování a rozvoj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526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Letecká škola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6785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senior</a:t>
                      </a:r>
                      <a:r>
                        <a:rPr lang="cs-CZ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dispečeři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13444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ostatní zaměstnanci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278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74571"/>
                  </a:ext>
                </a:extLst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720437" y="2975812"/>
            <a:ext cx="36192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100" b="1" dirty="0">
                <a:solidFill>
                  <a:schemeClr val="tx2"/>
                </a:solidFill>
              </a:rPr>
              <a:t>* + 23 zaměstnanců, kteří si udržují licenci              254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720435" y="3452758"/>
            <a:ext cx="7324437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</a:rPr>
              <a:t>Celkový počet provozního personálu                                                               597</a:t>
            </a:r>
          </a:p>
          <a:p>
            <a:pPr>
              <a:defRPr/>
            </a:pPr>
            <a:r>
              <a:rPr lang="cs-CZ" b="1" dirty="0">
                <a:solidFill>
                  <a:schemeClr val="bg1"/>
                </a:solidFill>
              </a:rPr>
              <a:t>Celkový počet zaměstnanců podniku                                                               950 </a:t>
            </a:r>
          </a:p>
        </p:txBody>
      </p:sp>
      <p:sp>
        <p:nvSpPr>
          <p:cNvPr id="8" name="Obdélník 7"/>
          <p:cNvSpPr/>
          <p:nvPr/>
        </p:nvSpPr>
        <p:spPr>
          <a:xfrm>
            <a:off x="720434" y="4314425"/>
            <a:ext cx="7324437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OBNOVENÍ VÝCVIKU V ROCE 2022 !</a:t>
            </a:r>
          </a:p>
          <a:p>
            <a:pPr>
              <a:defRPr/>
            </a:pPr>
            <a:endParaRPr lang="cs-CZ" sz="16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1600" b="1" dirty="0">
                <a:solidFill>
                  <a:schemeClr val="bg1"/>
                </a:solidFill>
              </a:rPr>
              <a:t>květen:       8  </a:t>
            </a:r>
            <a:r>
              <a:rPr lang="cs-CZ" sz="1600" b="1" dirty="0" err="1">
                <a:solidFill>
                  <a:schemeClr val="bg1"/>
                </a:solidFill>
              </a:rPr>
              <a:t>řlp</a:t>
            </a:r>
            <a:r>
              <a:rPr lang="cs-CZ" sz="1600" b="1" dirty="0">
                <a:solidFill>
                  <a:schemeClr val="bg1"/>
                </a:solidFill>
              </a:rPr>
              <a:t> – žáků pro přibližovací středisko Praha </a:t>
            </a:r>
          </a:p>
          <a:p>
            <a:pPr>
              <a:defRPr/>
            </a:pPr>
            <a:r>
              <a:rPr lang="cs-CZ" sz="1600" b="1" dirty="0">
                <a:solidFill>
                  <a:schemeClr val="bg1"/>
                </a:solidFill>
              </a:rPr>
              <a:t>prosinec:   12 </a:t>
            </a:r>
            <a:r>
              <a:rPr lang="cs-CZ" sz="1600" b="1" dirty="0" err="1">
                <a:solidFill>
                  <a:schemeClr val="bg1"/>
                </a:solidFill>
              </a:rPr>
              <a:t>řlp</a:t>
            </a:r>
            <a:r>
              <a:rPr lang="cs-CZ" sz="1600" b="1" dirty="0">
                <a:solidFill>
                  <a:schemeClr val="bg1"/>
                </a:solidFill>
              </a:rPr>
              <a:t> – žáků pro oblastní středisko Praha</a:t>
            </a:r>
          </a:p>
        </p:txBody>
      </p:sp>
    </p:spTree>
    <p:extLst>
      <p:ext uri="{BB962C8B-B14F-4D97-AF65-F5344CB8AC3E}">
        <p14:creationId xmlns:p14="http://schemas.microsoft.com/office/powerpoint/2010/main" val="290080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023" y="559652"/>
            <a:ext cx="8617787" cy="569224"/>
          </a:xfrm>
        </p:spPr>
        <p:txBody>
          <a:bodyPr/>
          <a:lstStyle/>
          <a:p>
            <a:pPr algn="ctr"/>
            <a:r>
              <a:rPr lang="cs-CZ" sz="2400" dirty="0"/>
              <a:t>       </a:t>
            </a:r>
            <a:r>
              <a:rPr lang="cs-CZ" sz="1800" dirty="0">
                <a:solidFill>
                  <a:srgbClr val="00B0F0"/>
                </a:solidFill>
              </a:rPr>
              <a:t>AKTUÁLNÍ ROZVOJOVÉ PROJEKTY, AKTIVITY A INVESTICE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61214" y="1258690"/>
            <a:ext cx="73157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OPTIMALIZACE LETOVÝCH PROVOZNÍCH SLUŽEB</a:t>
            </a:r>
          </a:p>
          <a:p>
            <a:pPr>
              <a:defRPr/>
            </a:pP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přesun pracovních sil z regionálních středisek do IATCC Praha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efektivní rozložení lidských zdrojů dle potřeb provozu a snížení nákladů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zvýšení kvality a úspěšnosti výcviku</a:t>
            </a:r>
          </a:p>
          <a:p>
            <a:pPr>
              <a:defRPr/>
            </a:pPr>
            <a:endParaRPr lang="cs-CZ" sz="16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61213" y="2863288"/>
            <a:ext cx="7315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PROJEKT NEOPTERYX – TOP SKY</a:t>
            </a:r>
          </a:p>
          <a:p>
            <a:pPr>
              <a:defRPr/>
            </a:pPr>
            <a:endParaRPr lang="cs-CZ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61214" y="3257173"/>
            <a:ext cx="74532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největší  technický  rozvojový projekt podniku v hodnotě téměř 1 mld. Kč,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dodavatel Thales (Francie), termín realizace je únor 2022</a:t>
            </a:r>
          </a:p>
          <a:p>
            <a:pPr lvl="0"/>
            <a:endParaRPr lang="cs-CZ" sz="1600" dirty="0"/>
          </a:p>
          <a:p>
            <a:pPr lvl="0"/>
            <a:endParaRPr lang="cs-CZ" sz="1600" dirty="0"/>
          </a:p>
          <a:p>
            <a:pPr lvl="0"/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861214" y="4567858"/>
            <a:ext cx="7703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úspěšná realizace a zavedení v únoru 2021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další krok X - FRA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61214" y="4135214"/>
            <a:ext cx="7315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PROJEKT  FRACZECH</a:t>
            </a:r>
          </a:p>
          <a:p>
            <a:pPr>
              <a:defRPr/>
            </a:pPr>
            <a:endParaRPr lang="cs-CZ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332" y="634484"/>
            <a:ext cx="8607668" cy="802440"/>
          </a:xfrm>
        </p:spPr>
        <p:txBody>
          <a:bodyPr/>
          <a:lstStyle/>
          <a:p>
            <a:pPr algn="ctr"/>
            <a:r>
              <a:rPr lang="cs-C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NOVÁ LEGISLATIVA  SES II+ : HLAVNÍ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406" y="1436924"/>
            <a:ext cx="8607668" cy="416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Konečné znění nového rámce je nyní těžké odhadnout – verze Evropského parlamentu a Evropské rady se v některých bodech zásadně liší </a:t>
            </a:r>
            <a:r>
              <a:rPr lang="cs-CZ" sz="1600" i="1" dirty="0">
                <a:solidFill>
                  <a:srgbClr val="0070C0"/>
                </a:solidFill>
              </a:rPr>
              <a:t>(úkol českého předsednictví EU). </a:t>
            </a:r>
            <a:r>
              <a:rPr lang="cs-CZ" sz="1600" dirty="0">
                <a:solidFill>
                  <a:schemeClr val="tx1"/>
                </a:solidFill>
              </a:rPr>
              <a:t>Klíčová  témata nicméně jsou:</a:t>
            </a:r>
          </a:p>
          <a:p>
            <a:pPr marL="0" indent="0">
              <a:buNone/>
            </a:pPr>
            <a:endParaRPr lang="cs-CZ" sz="1600" dirty="0"/>
          </a:p>
          <a:p>
            <a:endParaRPr lang="cs-CZ" sz="1600" dirty="0">
              <a:solidFill>
                <a:schemeClr val="tx1"/>
              </a:solidFill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(Dobrovolná) liberalizace některých služeb (CNS, LIS, ADS, MET, terminální ATS)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Výkonnostní a poplatkové schéma: změny, ale principy zůstávají stejné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Funkční bloky vzdušného prostoru: nemají být povinné; pouze na dobrovolné bázi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Jednotný traťový poplatek za služby: možnosti a podmínky zavedení (i celoevropsky)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Modulace poplatků: pro služby ATM, dopravce i letiště jako podpora zavádění ATM MP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(Re)definice síťových funkcí tak, aby odrážely roli EUROCONTROL v oblastech využití vzdušného prostoru, kapacity a infrastruktury (vždy ve spolupráci s leteckými dopravci)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Integrace letišť do sítě EUROCONTROL</a:t>
            </a:r>
          </a:p>
          <a:p>
            <a:pPr lvl="1"/>
            <a:r>
              <a:rPr lang="cs-CZ" sz="1600" dirty="0">
                <a:solidFill>
                  <a:schemeClr val="tx1"/>
                </a:solidFill>
              </a:rPr>
              <a:t>Podoba a pravomoci Performance </a:t>
            </a:r>
            <a:r>
              <a:rPr lang="cs-CZ" sz="1600" dirty="0" err="1">
                <a:solidFill>
                  <a:schemeClr val="tx1"/>
                </a:solidFill>
              </a:rPr>
              <a:t>Review</a:t>
            </a:r>
            <a:r>
              <a:rPr lang="cs-CZ" sz="1600" dirty="0">
                <a:solidFill>
                  <a:schemeClr val="tx1"/>
                </a:solidFill>
              </a:rPr>
              <a:t> Body (Agentura EU / pod EASA / poradní orgán )</a:t>
            </a:r>
          </a:p>
          <a:p>
            <a:pPr lvl="1"/>
            <a:endParaRPr lang="cs-CZ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47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3" y="1460500"/>
            <a:ext cx="657225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2170113"/>
            <a:ext cx="7048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5" y="3076575"/>
            <a:ext cx="6238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4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840163"/>
            <a:ext cx="1101725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4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4337050"/>
            <a:ext cx="1071562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717800" y="1485900"/>
            <a:ext cx="1320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www.rlp.cz</a:t>
            </a:r>
          </a:p>
        </p:txBody>
      </p:sp>
      <p:sp>
        <p:nvSpPr>
          <p:cNvPr id="3" name="Obdélník 2"/>
          <p:cNvSpPr/>
          <p:nvPr/>
        </p:nvSpPr>
        <p:spPr>
          <a:xfrm>
            <a:off x="2717800" y="3144838"/>
            <a:ext cx="377983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https://www.facebook.com/webrlpcr</a:t>
            </a:r>
          </a:p>
        </p:txBody>
      </p:sp>
      <p:sp>
        <p:nvSpPr>
          <p:cNvPr id="4" name="Obdélník 3"/>
          <p:cNvSpPr/>
          <p:nvPr/>
        </p:nvSpPr>
        <p:spPr>
          <a:xfrm>
            <a:off x="2746885" y="2173019"/>
            <a:ext cx="327501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https://twitter.com/letovyprovoz</a:t>
            </a:r>
          </a:p>
        </p:txBody>
      </p:sp>
      <p:sp>
        <p:nvSpPr>
          <p:cNvPr id="6" name="Obdélník 5"/>
          <p:cNvSpPr/>
          <p:nvPr/>
        </p:nvSpPr>
        <p:spPr>
          <a:xfrm>
            <a:off x="2709863" y="4529138"/>
            <a:ext cx="63277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https://www.linkedin.com/company/air-navigation-services-of-the-czech-republic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17800" y="3733800"/>
            <a:ext cx="4572000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https://www.youtube.com/channelRLP</a:t>
            </a:r>
          </a:p>
        </p:txBody>
      </p:sp>
      <p:sp>
        <p:nvSpPr>
          <p:cNvPr id="8" name="Obdélník 7"/>
          <p:cNvSpPr/>
          <p:nvPr/>
        </p:nvSpPr>
        <p:spPr>
          <a:xfrm>
            <a:off x="2746885" y="2542906"/>
            <a:ext cx="2902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00A9E0">
                    <a:lumMod val="75000"/>
                  </a:srgbClr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https://twitter.com/Klas_RLP</a:t>
            </a:r>
          </a:p>
        </p:txBody>
      </p:sp>
      <p:sp>
        <p:nvSpPr>
          <p:cNvPr id="14" name="Nadpis 1"/>
          <p:cNvSpPr>
            <a:spLocks noGrp="1"/>
          </p:cNvSpPr>
          <p:nvPr>
            <p:ph type="title"/>
          </p:nvPr>
        </p:nvSpPr>
        <p:spPr>
          <a:xfrm>
            <a:off x="1400176" y="651985"/>
            <a:ext cx="5811508" cy="522302"/>
          </a:xfrm>
        </p:spPr>
        <p:txBody>
          <a:bodyPr/>
          <a:lstStyle/>
          <a:p>
            <a:pPr eaLnBrk="1" hangingPunct="1"/>
            <a:r>
              <a:rPr lang="cs-CZ" altLang="cs-CZ" sz="1800" dirty="0">
                <a:latin typeface="Arial" charset="0"/>
                <a:cs typeface="Arial" charset="0"/>
              </a:rPr>
              <a:t>                         </a:t>
            </a:r>
            <a:r>
              <a:rPr lang="cs-CZ" altLang="cs-CZ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PRŮBĚŽNÁ KOMUNIKACE </a:t>
            </a:r>
          </a:p>
        </p:txBody>
      </p:sp>
    </p:spTree>
    <p:extLst>
      <p:ext uri="{BB962C8B-B14F-4D97-AF65-F5344CB8AC3E}">
        <p14:creationId xmlns:p14="http://schemas.microsoft.com/office/powerpoint/2010/main" val="1394933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>
          <a:xfrm>
            <a:off x="282575" y="268288"/>
            <a:ext cx="6858000" cy="1377950"/>
          </a:xfrm>
        </p:spPr>
        <p:txBody>
          <a:bodyPr/>
          <a:lstStyle/>
          <a:p>
            <a:pPr eaLnBrk="1" hangingPunct="1"/>
            <a:r>
              <a:rPr lang="cs-CZ" altLang="cs-CZ">
                <a:latin typeface="Arial" charset="0"/>
                <a:cs typeface="Arial" charset="0"/>
              </a:rPr>
              <a:t>Děkuji za pozornost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282575" y="1768475"/>
            <a:ext cx="6858000" cy="1655763"/>
          </a:xfrm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521562" y="1352244"/>
            <a:ext cx="6663214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7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77090" y="562838"/>
            <a:ext cx="8369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cs-CZ" altLang="cs-CZ" b="1" dirty="0">
                <a:solidFill>
                  <a:srgbClr val="00B0F0"/>
                </a:solidFill>
                <a:latin typeface="Arial" charset="0"/>
              </a:rPr>
              <a:t>AKTUÁLNÍ STAV  A VÝVOJ  PODNIKU V DOBĚ KRIZE  -  NAŠE  PRIORITY   </a:t>
            </a:r>
            <a:endParaRPr lang="cs-CZ" sz="2000" b="1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05164" y="1416899"/>
            <a:ext cx="813886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PROVOZ -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cs-CZ" dirty="0">
                <a:solidFill>
                  <a:schemeClr val="tx2"/>
                </a:solidFill>
              </a:rPr>
              <a:t>příprava na návrat k normálnímu vývoji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STRATEGIE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cs-CZ" dirty="0">
                <a:solidFill>
                  <a:schemeClr val="tx2"/>
                </a:solidFill>
              </a:rPr>
              <a:t>přijetí a aplikace aktualizované strategie podniku – pro krizi a po krizi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LIDSKÉ ZDROJE  </a:t>
            </a:r>
            <a:r>
              <a:rPr lang="cs-CZ" dirty="0">
                <a:solidFill>
                  <a:schemeClr val="tx2"/>
                </a:solidFill>
              </a:rPr>
              <a:t>– příprava a opětovné zahájení výcviku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JEDNOTNÉ EVROPSKÉ NEBE </a:t>
            </a:r>
            <a:r>
              <a:rPr lang="cs-CZ" dirty="0">
                <a:solidFill>
                  <a:schemeClr val="tx2"/>
                </a:solidFill>
              </a:rPr>
              <a:t>– nová legislativa SES II+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ROZVOJ</a:t>
            </a:r>
            <a:r>
              <a:rPr lang="cs-CZ" dirty="0">
                <a:solidFill>
                  <a:schemeClr val="tx2"/>
                </a:solidFill>
              </a:rPr>
              <a:t> - příprava, výcvik a přechod na nový systém TOP SKY</a:t>
            </a:r>
          </a:p>
        </p:txBody>
      </p:sp>
    </p:spTree>
    <p:extLst>
      <p:ext uri="{BB962C8B-B14F-4D97-AF65-F5344CB8AC3E}">
        <p14:creationId xmlns:p14="http://schemas.microsoft.com/office/powerpoint/2010/main" val="227500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Přímá spojnice 12"/>
          <p:cNvCxnSpPr/>
          <p:nvPr/>
        </p:nvCxnSpPr>
        <p:spPr>
          <a:xfrm>
            <a:off x="665163" y="2579688"/>
            <a:ext cx="7448550" cy="635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7" name="TextovéPole 15"/>
          <p:cNvSpPr txBox="1">
            <a:spLocks noChangeArrowheads="1"/>
          </p:cNvSpPr>
          <p:nvPr/>
        </p:nvSpPr>
        <p:spPr bwMode="auto">
          <a:xfrm>
            <a:off x="652463" y="1798638"/>
            <a:ext cx="806450" cy="46037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b="1">
                <a:solidFill>
                  <a:schemeClr val="bg1"/>
                </a:solidFill>
              </a:rPr>
              <a:t>2019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65163" y="2787650"/>
            <a:ext cx="806450" cy="460375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bg1"/>
                </a:solidFill>
              </a:rPr>
              <a:t>2020</a:t>
            </a:r>
          </a:p>
        </p:txBody>
      </p:sp>
      <p:grpSp>
        <p:nvGrpSpPr>
          <p:cNvPr id="24" name="Skupina 23"/>
          <p:cNvGrpSpPr/>
          <p:nvPr/>
        </p:nvGrpSpPr>
        <p:grpSpPr>
          <a:xfrm>
            <a:off x="1936002" y="2718437"/>
            <a:ext cx="1876246" cy="690383"/>
            <a:chOff x="762237" y="2169369"/>
            <a:chExt cx="3095979" cy="1857587"/>
          </a:xfrm>
          <a:solidFill>
            <a:srgbClr val="FF0000"/>
          </a:solidFill>
          <a:scene3d>
            <a:camera prst="orthographicFront"/>
            <a:lightRig rig="flat" dir="t"/>
          </a:scene3d>
        </p:grpSpPr>
        <p:sp>
          <p:nvSpPr>
            <p:cNvPr id="25" name="Obdélník 24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bdélník 25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>
                <a:defRPr/>
              </a:pPr>
              <a:r>
                <a:rPr lang="cs-CZ" sz="2000" b="1" dirty="0"/>
                <a:t>379 535</a:t>
              </a:r>
            </a:p>
            <a:p>
              <a:pPr algn="ctr">
                <a:defRPr/>
              </a:pPr>
              <a:r>
                <a:rPr lang="cs-CZ" sz="1100" b="1" dirty="0">
                  <a:solidFill>
                    <a:schemeClr val="bg1"/>
                  </a:solidFill>
                </a:rPr>
                <a:t>pohybů ve FIR Praha</a:t>
              </a: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4122753" y="2718437"/>
            <a:ext cx="1849658" cy="690384"/>
            <a:chOff x="4381334" y="51423"/>
            <a:chExt cx="3095989" cy="1857590"/>
          </a:xfrm>
          <a:solidFill>
            <a:schemeClr val="bg2"/>
          </a:solidFill>
          <a:scene3d>
            <a:camera prst="orthographicFront"/>
            <a:lightRig rig="flat" dir="t"/>
          </a:scene3d>
        </p:grpSpPr>
        <p:sp>
          <p:nvSpPr>
            <p:cNvPr id="28" name="Obdélník 27"/>
            <p:cNvSpPr/>
            <p:nvPr/>
          </p:nvSpPr>
          <p:spPr>
            <a:xfrm>
              <a:off x="4381344" y="51426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bdélník 28"/>
            <p:cNvSpPr/>
            <p:nvPr/>
          </p:nvSpPr>
          <p:spPr>
            <a:xfrm>
              <a:off x="4381334" y="51423"/>
              <a:ext cx="3095976" cy="1857587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>
                <a:defRPr/>
              </a:pPr>
              <a:r>
                <a:rPr lang="cs-CZ" sz="2000" b="1" dirty="0"/>
                <a:t>98 521</a:t>
              </a:r>
            </a:p>
            <a:p>
              <a:pPr algn="ctr">
                <a:defRPr/>
              </a:pPr>
              <a:r>
                <a:rPr lang="cs-CZ" sz="1100" b="1" dirty="0">
                  <a:solidFill>
                    <a:schemeClr val="bg1"/>
                  </a:solidFill>
                </a:rPr>
                <a:t>pohybů na českých letištích </a:t>
              </a:r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6280097" y="2731564"/>
            <a:ext cx="1833112" cy="690383"/>
            <a:chOff x="762237" y="2169369"/>
            <a:chExt cx="3095979" cy="1857587"/>
          </a:xfrm>
          <a:solidFill>
            <a:srgbClr val="FF0000"/>
          </a:solidFill>
          <a:scene3d>
            <a:camera prst="orthographicFront"/>
            <a:lightRig rig="flat" dir="t"/>
          </a:scene3d>
        </p:grpSpPr>
        <p:sp>
          <p:nvSpPr>
            <p:cNvPr id="31" name="Obdélník 30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Obdélník 31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>
                <a:defRPr/>
              </a:pPr>
              <a:r>
                <a:rPr lang="cs-CZ" sz="2000" b="1" dirty="0"/>
                <a:t>950</a:t>
              </a:r>
            </a:p>
            <a:p>
              <a:pPr algn="ctr">
                <a:defRPr/>
              </a:pPr>
              <a:r>
                <a:rPr lang="cs-CZ" sz="1100" b="1" dirty="0">
                  <a:solidFill>
                    <a:schemeClr val="bg1"/>
                  </a:solidFill>
                </a:rPr>
                <a:t>zaměstnanců</a:t>
              </a:r>
            </a:p>
          </p:txBody>
        </p:sp>
      </p:grpSp>
      <p:cxnSp>
        <p:nvCxnSpPr>
          <p:cNvPr id="41" name="Přímá spojnice 40"/>
          <p:cNvCxnSpPr/>
          <p:nvPr/>
        </p:nvCxnSpPr>
        <p:spPr>
          <a:xfrm flipV="1">
            <a:off x="687388" y="3659188"/>
            <a:ext cx="7397750" cy="5715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1936002" y="3965237"/>
            <a:ext cx="1876246" cy="6903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2000" b="1" dirty="0"/>
              <a:t>cca 450 000</a:t>
            </a:r>
          </a:p>
          <a:p>
            <a:pPr algn="ctr">
              <a:defRPr/>
            </a:pPr>
            <a:r>
              <a:rPr lang="cs-CZ" sz="1100" b="1" dirty="0">
                <a:solidFill>
                  <a:schemeClr val="bg1"/>
                </a:solidFill>
              </a:rPr>
              <a:t>pohybů ve FIR Praha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1936002" y="4846290"/>
            <a:ext cx="1788947" cy="86695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1600" b="1" dirty="0"/>
              <a:t>2021/2019</a:t>
            </a:r>
          </a:p>
          <a:p>
            <a:pPr algn="ctr">
              <a:defRPr/>
            </a:pPr>
            <a:r>
              <a:rPr lang="cs-CZ" sz="1600" b="1" dirty="0"/>
              <a:t>cca 49 % pokles </a:t>
            </a:r>
          </a:p>
        </p:txBody>
      </p:sp>
      <p:sp>
        <p:nvSpPr>
          <p:cNvPr id="40976" name="TextovéPole 32"/>
          <p:cNvSpPr txBox="1">
            <a:spLocks noChangeArrowheads="1"/>
          </p:cNvSpPr>
          <p:nvPr/>
        </p:nvSpPr>
        <p:spPr bwMode="auto">
          <a:xfrm>
            <a:off x="687388" y="4038600"/>
            <a:ext cx="806450" cy="4619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b="1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154716" y="3963277"/>
            <a:ext cx="1849650" cy="6903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2000" b="1" dirty="0"/>
              <a:t>cca 118 000</a:t>
            </a:r>
          </a:p>
          <a:p>
            <a:pPr algn="ctr">
              <a:defRPr/>
            </a:pPr>
            <a:r>
              <a:rPr lang="cs-CZ" sz="1100" b="1" dirty="0">
                <a:solidFill>
                  <a:schemeClr val="bg1"/>
                </a:solidFill>
              </a:rPr>
              <a:t>pohybů na českých letištích 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6280097" y="3928766"/>
            <a:ext cx="1849650" cy="6903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2000" b="1" dirty="0"/>
              <a:t>950</a:t>
            </a:r>
          </a:p>
          <a:p>
            <a:pPr algn="ctr">
              <a:defRPr/>
            </a:pPr>
            <a:r>
              <a:rPr lang="cs-CZ" sz="1100" b="1" dirty="0">
                <a:solidFill>
                  <a:schemeClr val="bg1"/>
                </a:solidFill>
              </a:rPr>
              <a:t>zaměstnanců 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4152982" y="4846290"/>
            <a:ext cx="1819421" cy="866959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1600" b="1" dirty="0"/>
              <a:t>2021/2019</a:t>
            </a:r>
          </a:p>
          <a:p>
            <a:pPr algn="ctr">
              <a:defRPr/>
            </a:pPr>
            <a:r>
              <a:rPr lang="cs-CZ" sz="1600" b="1" dirty="0"/>
              <a:t>cca 51 % pokles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313666" y="360422"/>
            <a:ext cx="8369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cs-CZ" altLang="cs-CZ" b="1" dirty="0">
                <a:solidFill>
                  <a:srgbClr val="00B0F0"/>
                </a:solidFill>
                <a:latin typeface="Arial" charset="0"/>
              </a:rPr>
              <a:t>   </a:t>
            </a:r>
            <a:endParaRPr lang="cs-CZ" sz="2000" b="1" dirty="0">
              <a:solidFill>
                <a:srgbClr val="00B0F0"/>
              </a:solidFill>
            </a:endParaRPr>
          </a:p>
        </p:txBody>
      </p:sp>
      <p:grpSp>
        <p:nvGrpSpPr>
          <p:cNvPr id="37" name="Skupina 36"/>
          <p:cNvGrpSpPr/>
          <p:nvPr/>
        </p:nvGrpSpPr>
        <p:grpSpPr>
          <a:xfrm>
            <a:off x="1936002" y="1728967"/>
            <a:ext cx="1876246" cy="690383"/>
            <a:chOff x="762237" y="2169369"/>
            <a:chExt cx="3095979" cy="1857587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38" name="Obdélník 37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bdélník 38"/>
            <p:cNvSpPr/>
            <p:nvPr/>
          </p:nvSpPr>
          <p:spPr>
            <a:xfrm>
              <a:off x="762237" y="2169369"/>
              <a:ext cx="3095979" cy="1857587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>
                <a:defRPr/>
              </a:pPr>
              <a:r>
                <a:rPr lang="cs-CZ" sz="2000" b="1" dirty="0"/>
                <a:t>906 666</a:t>
              </a:r>
            </a:p>
            <a:p>
              <a:pPr algn="ctr">
                <a:defRPr/>
              </a:pPr>
              <a:r>
                <a:rPr lang="cs-CZ" sz="1100" b="1" dirty="0">
                  <a:solidFill>
                    <a:srgbClr val="00205B"/>
                  </a:solidFill>
                </a:rPr>
                <a:t>pohybů ve FIR Praha</a:t>
              </a:r>
            </a:p>
          </p:txBody>
        </p:sp>
      </p:grpSp>
      <p:sp>
        <p:nvSpPr>
          <p:cNvPr id="40" name="Obdélník 39"/>
          <p:cNvSpPr/>
          <p:nvPr/>
        </p:nvSpPr>
        <p:spPr>
          <a:xfrm>
            <a:off x="4128120" y="1728966"/>
            <a:ext cx="1876246" cy="6903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2000" b="1" dirty="0"/>
              <a:t>235 156</a:t>
            </a:r>
          </a:p>
          <a:p>
            <a:pPr algn="ctr">
              <a:defRPr/>
            </a:pPr>
            <a:r>
              <a:rPr lang="cs-CZ" sz="1100" b="1" dirty="0">
                <a:solidFill>
                  <a:srgbClr val="00205B"/>
                </a:solidFill>
              </a:rPr>
              <a:t>pohybů na českých letištích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6280097" y="1727677"/>
            <a:ext cx="1876246" cy="6903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76200" tIns="76200" rIns="76200" bIns="76200" spcCol="1270" anchor="ctr"/>
          <a:lstStyle/>
          <a:p>
            <a:pPr algn="ctr">
              <a:defRPr/>
            </a:pPr>
            <a:r>
              <a:rPr lang="cs-CZ" sz="2000" b="1" dirty="0"/>
              <a:t>1 050</a:t>
            </a:r>
          </a:p>
          <a:p>
            <a:pPr algn="ctr">
              <a:defRPr/>
            </a:pPr>
            <a:r>
              <a:rPr lang="cs-CZ" sz="1100" b="1" dirty="0">
                <a:solidFill>
                  <a:srgbClr val="00205B"/>
                </a:solidFill>
              </a:rPr>
              <a:t>zaměstnanců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652463" y="562715"/>
            <a:ext cx="83697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cs-CZ" altLang="cs-CZ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</a:rPr>
              <a:t>DOPAD PANDEMIE NA PROVOZNÍ VÝKONY PODNIKU 2019/2020/2021</a:t>
            </a:r>
            <a:endParaRPr lang="cs-CZ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9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83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70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521562" y="1352244"/>
            <a:ext cx="6663214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7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2584" y="459467"/>
            <a:ext cx="8293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00205B">
                    <a:lumMod val="90000"/>
                    <a:lumOff val="1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</a:t>
            </a: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DOPAD PANDEMIE</a:t>
            </a:r>
            <a:r>
              <a:rPr kumimoji="0" lang="cs-CZ" altLang="cs-CZ" sz="16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NAŠI ZÁKAZNÍCI:</a:t>
            </a:r>
            <a:r>
              <a:rPr kumimoji="0" lang="cs-CZ" alt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SROVNÁNÍ LEDEN - ZÁŘÍ 2019 VS. 2021  </a:t>
            </a: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44354"/>
              </p:ext>
            </p:extLst>
          </p:nvPr>
        </p:nvGraphicFramePr>
        <p:xfrm>
          <a:off x="1099128" y="3730021"/>
          <a:ext cx="6556139" cy="1378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652">
                  <a:extLst>
                    <a:ext uri="{9D8B030D-6E8A-4147-A177-3AD203B41FA5}">
                      <a16:colId xmlns:a16="http://schemas.microsoft.com/office/drawing/2014/main" val="2500410048"/>
                    </a:ext>
                  </a:extLst>
                </a:gridCol>
                <a:gridCol w="2276168">
                  <a:extLst>
                    <a:ext uri="{9D8B030D-6E8A-4147-A177-3AD203B41FA5}">
                      <a16:colId xmlns:a16="http://schemas.microsoft.com/office/drawing/2014/main" val="2588975323"/>
                    </a:ext>
                  </a:extLst>
                </a:gridCol>
                <a:gridCol w="1291773">
                  <a:extLst>
                    <a:ext uri="{9D8B030D-6E8A-4147-A177-3AD203B41FA5}">
                      <a16:colId xmlns:a16="http://schemas.microsoft.com/office/drawing/2014/main" val="1309513825"/>
                    </a:ext>
                  </a:extLst>
                </a:gridCol>
                <a:gridCol w="1291773">
                  <a:extLst>
                    <a:ext uri="{9D8B030D-6E8A-4147-A177-3AD203B41FA5}">
                      <a16:colId xmlns:a16="http://schemas.microsoft.com/office/drawing/2014/main" val="1492078748"/>
                    </a:ext>
                  </a:extLst>
                </a:gridCol>
                <a:gridCol w="1291773">
                  <a:extLst>
                    <a:ext uri="{9D8B030D-6E8A-4147-A177-3AD203B41FA5}">
                      <a16:colId xmlns:a16="http://schemas.microsoft.com/office/drawing/2014/main" val="2198259393"/>
                    </a:ext>
                  </a:extLst>
                </a:gridCol>
              </a:tblGrid>
              <a:tr h="51677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Společnost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Přibližovací jednotky (SU)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Podíl na celkových výkonech v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u="none" strike="noStrike" dirty="0">
                          <a:effectLst/>
                        </a:rPr>
                        <a:t>2021/2019                             změna v %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012037"/>
                  </a:ext>
                </a:extLst>
              </a:tr>
              <a:tr h="1722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SMARTWINGS GROUP (vč. ČSA)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7 963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-67,2%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1023311"/>
                  </a:ext>
                </a:extLst>
              </a:tr>
              <a:tr h="1722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RYANAIR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-65,1%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84959836"/>
                  </a:ext>
                </a:extLst>
              </a:tr>
              <a:tr h="1722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QATAR AIRWAYS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-35,7%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01346992"/>
                  </a:ext>
                </a:extLst>
              </a:tr>
              <a:tr h="1722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LUFTHANSA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-69,6%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54339301"/>
                  </a:ext>
                </a:extLst>
              </a:tr>
              <a:tr h="17225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EMIRATES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-58,5%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16684648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436435"/>
              </p:ext>
            </p:extLst>
          </p:nvPr>
        </p:nvGraphicFramePr>
        <p:xfrm>
          <a:off x="1099127" y="1594457"/>
          <a:ext cx="6556141" cy="1431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197">
                  <a:extLst>
                    <a:ext uri="{9D8B030D-6E8A-4147-A177-3AD203B41FA5}">
                      <a16:colId xmlns:a16="http://schemas.microsoft.com/office/drawing/2014/main" val="3476837033"/>
                    </a:ext>
                  </a:extLst>
                </a:gridCol>
                <a:gridCol w="2278622">
                  <a:extLst>
                    <a:ext uri="{9D8B030D-6E8A-4147-A177-3AD203B41FA5}">
                      <a16:colId xmlns:a16="http://schemas.microsoft.com/office/drawing/2014/main" val="3685008294"/>
                    </a:ext>
                  </a:extLst>
                </a:gridCol>
                <a:gridCol w="1291774">
                  <a:extLst>
                    <a:ext uri="{9D8B030D-6E8A-4147-A177-3AD203B41FA5}">
                      <a16:colId xmlns:a16="http://schemas.microsoft.com/office/drawing/2014/main" val="3377638035"/>
                    </a:ext>
                  </a:extLst>
                </a:gridCol>
                <a:gridCol w="1291774">
                  <a:extLst>
                    <a:ext uri="{9D8B030D-6E8A-4147-A177-3AD203B41FA5}">
                      <a16:colId xmlns:a16="http://schemas.microsoft.com/office/drawing/2014/main" val="2261558951"/>
                    </a:ext>
                  </a:extLst>
                </a:gridCol>
                <a:gridCol w="1291774">
                  <a:extLst>
                    <a:ext uri="{9D8B030D-6E8A-4147-A177-3AD203B41FA5}">
                      <a16:colId xmlns:a16="http://schemas.microsoft.com/office/drawing/2014/main" val="3243882280"/>
                    </a:ext>
                  </a:extLst>
                </a:gridCol>
              </a:tblGrid>
              <a:tr h="51143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Společnost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Přeletové jednotky (SU)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Podíl na celkových výkonech v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u="none" strike="noStrike" dirty="0">
                          <a:effectLst/>
                        </a:rPr>
                        <a:t>2021/2019                            změna v %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848198"/>
                  </a:ext>
                </a:extLst>
              </a:tr>
              <a:tr h="1840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QATAR AIRWAYS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-25,5%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8219451"/>
                  </a:ext>
                </a:extLst>
              </a:tr>
              <a:tr h="1840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TURKISH AIRLINES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77 845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-34,4%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16071414"/>
                  </a:ext>
                </a:extLst>
              </a:tr>
              <a:tr h="1840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WIZZ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57 167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-57,8%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48879076"/>
                  </a:ext>
                </a:extLst>
              </a:tr>
              <a:tr h="1840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RYANAIR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51 875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-60,5%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52408852"/>
                  </a:ext>
                </a:extLst>
              </a:tr>
              <a:tr h="18409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EMIRATES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46 304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-63,0%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0525571"/>
                  </a:ext>
                </a:extLst>
              </a:tr>
            </a:tbl>
          </a:graphicData>
        </a:graphic>
      </p:graphicFrame>
      <p:sp>
        <p:nvSpPr>
          <p:cNvPr id="6" name="Šipka dolů 5"/>
          <p:cNvSpPr/>
          <p:nvPr/>
        </p:nvSpPr>
        <p:spPr>
          <a:xfrm>
            <a:off x="8048231" y="2161309"/>
            <a:ext cx="392966" cy="905893"/>
          </a:xfrm>
          <a:prstGeom prst="downArrow">
            <a:avLst/>
          </a:prstGeom>
          <a:solidFill>
            <a:schemeClr val="accent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8048231" y="4202192"/>
            <a:ext cx="392966" cy="905893"/>
          </a:xfrm>
          <a:prstGeom prst="downArrow">
            <a:avLst/>
          </a:prstGeom>
          <a:solidFill>
            <a:schemeClr val="accent3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979286" y="1006448"/>
            <a:ext cx="67958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TOP 5 LETEČTÍ DOPRAVCI -  VÝVOJ VE FIR PRAHA 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90043" y="3245266"/>
            <a:ext cx="73947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TOP 5 LETEČTÍ DOPRAVCI - MEZIROČNÍ VÝVOJ NA LETIŠTÍCH ČESKÉ</a:t>
            </a:r>
            <a:r>
              <a:rPr kumimoji="0" lang="cs-CZ" altLang="cs-CZ" sz="1400" b="1" i="0" u="none" strike="noStrike" kern="1200" cap="none" spc="0" normalizeH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REPUBLIKY</a:t>
            </a:r>
            <a:r>
              <a:rPr kumimoji="0" lang="cs-CZ" altLang="cs-CZ" sz="1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* </a:t>
            </a:r>
            <a:endParaRPr kumimoji="0" lang="cs-CZ" sz="1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ea typeface="+mn-ea"/>
              <a:cs typeface="Arial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48586" y="5486292"/>
            <a:ext cx="67958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*Praha, Brno, Ostrava, Karlovy Vary </a:t>
            </a:r>
            <a:endParaRPr kumimoji="0" lang="cs-CZ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74229" y="699684"/>
            <a:ext cx="836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 </a:t>
            </a:r>
            <a:r>
              <a:rPr lang="cs-CZ" altLang="cs-CZ" b="1" dirty="0">
                <a:solidFill>
                  <a:srgbClr val="00B0F0"/>
                </a:solidFill>
                <a:latin typeface="Arial" charset="0"/>
              </a:rPr>
              <a:t>AKTUÁLNÍ PROVOZNÍ VÝKONY: ČESKÁ REPUBLIKA VS. EVROPA</a:t>
            </a:r>
          </a:p>
          <a:p>
            <a:pPr algn="ctr"/>
            <a:r>
              <a:rPr lang="cs-CZ" altLang="cs-CZ" sz="1400" b="1" dirty="0">
                <a:solidFill>
                  <a:srgbClr val="00B0F0"/>
                </a:solidFill>
                <a:latin typeface="Arial" charset="0"/>
              </a:rPr>
              <a:t>(říjen 2021 vs. </a:t>
            </a:r>
            <a:r>
              <a:rPr lang="cs-CZ" altLang="cs-CZ" sz="1400" b="1">
                <a:solidFill>
                  <a:srgbClr val="00B0F0"/>
                </a:solidFill>
                <a:latin typeface="Arial" charset="0"/>
              </a:rPr>
              <a:t>říjen </a:t>
            </a:r>
            <a:r>
              <a:rPr lang="cs-CZ" altLang="cs-CZ" sz="1400" b="1" dirty="0">
                <a:solidFill>
                  <a:srgbClr val="00B0F0"/>
                </a:solidFill>
                <a:latin typeface="Arial" charset="0"/>
              </a:rPr>
              <a:t>2019)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513324"/>
              </p:ext>
            </p:extLst>
          </p:nvPr>
        </p:nvGraphicFramePr>
        <p:xfrm>
          <a:off x="694945" y="1546037"/>
          <a:ext cx="7827260" cy="2197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452">
                  <a:extLst>
                    <a:ext uri="{9D8B030D-6E8A-4147-A177-3AD203B41FA5}">
                      <a16:colId xmlns:a16="http://schemas.microsoft.com/office/drawing/2014/main" val="2760377221"/>
                    </a:ext>
                  </a:extLst>
                </a:gridCol>
                <a:gridCol w="1565452">
                  <a:extLst>
                    <a:ext uri="{9D8B030D-6E8A-4147-A177-3AD203B41FA5}">
                      <a16:colId xmlns:a16="http://schemas.microsoft.com/office/drawing/2014/main" val="3356222566"/>
                    </a:ext>
                  </a:extLst>
                </a:gridCol>
                <a:gridCol w="1565452">
                  <a:extLst>
                    <a:ext uri="{9D8B030D-6E8A-4147-A177-3AD203B41FA5}">
                      <a16:colId xmlns:a16="http://schemas.microsoft.com/office/drawing/2014/main" val="1032950373"/>
                    </a:ext>
                  </a:extLst>
                </a:gridCol>
                <a:gridCol w="1565452">
                  <a:extLst>
                    <a:ext uri="{9D8B030D-6E8A-4147-A177-3AD203B41FA5}">
                      <a16:colId xmlns:a16="http://schemas.microsoft.com/office/drawing/2014/main" val="3099917753"/>
                    </a:ext>
                  </a:extLst>
                </a:gridCol>
                <a:gridCol w="1565452">
                  <a:extLst>
                    <a:ext uri="{9D8B030D-6E8A-4147-A177-3AD203B41FA5}">
                      <a16:colId xmlns:a16="http://schemas.microsoft.com/office/drawing/2014/main" val="448382219"/>
                    </a:ext>
                  </a:extLst>
                </a:gridCol>
              </a:tblGrid>
              <a:tr h="59000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  <a:p>
                      <a:pPr algn="ctr"/>
                      <a:r>
                        <a:rPr lang="cs-CZ" sz="1100" dirty="0"/>
                        <a:t>denní provozní</a:t>
                      </a:r>
                      <a:r>
                        <a:rPr lang="cs-CZ" sz="1100" baseline="0" dirty="0"/>
                        <a:t> průměr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  <a:p>
                      <a:pPr algn="ctr"/>
                      <a:r>
                        <a:rPr lang="cs-CZ" sz="1100" dirty="0"/>
                        <a:t>celkový provoz</a:t>
                      </a:r>
                    </a:p>
                    <a:p>
                      <a:pPr algn="ctr"/>
                      <a:r>
                        <a:rPr lang="cs-CZ" sz="1100" dirty="0"/>
                        <a:t>říjen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  <a:p>
                      <a:pPr algn="ctr"/>
                      <a:r>
                        <a:rPr lang="cs-CZ" sz="1100" dirty="0"/>
                        <a:t>% provozu roku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100" dirty="0"/>
                    </a:p>
                    <a:p>
                      <a:pPr algn="ctr"/>
                      <a:r>
                        <a:rPr lang="cs-CZ" sz="1100" dirty="0"/>
                        <a:t>rozdíl v počtu letů</a:t>
                      </a:r>
                    </a:p>
                    <a:p>
                      <a:pPr algn="ctr"/>
                      <a:r>
                        <a:rPr lang="cs-CZ" sz="1100" dirty="0"/>
                        <a:t>ve</a:t>
                      </a:r>
                      <a:r>
                        <a:rPr lang="cs-CZ" sz="1100" baseline="0" dirty="0"/>
                        <a:t> srovnání s 2019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66224"/>
                  </a:ext>
                </a:extLst>
              </a:tr>
              <a:tr h="705825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22 962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160 736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81 %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sz="1600" b="1" dirty="0"/>
                        <a:t>- 37 803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645275"/>
                  </a:ext>
                </a:extLst>
              </a:tr>
              <a:tr h="73012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1 446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/>
                    </a:p>
                    <a:p>
                      <a:pPr algn="ctr"/>
                      <a:r>
                        <a:rPr lang="cs-CZ" sz="1600" b="1" dirty="0"/>
                        <a:t>44 826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sz="1600" b="1" dirty="0"/>
                        <a:t>- 35 238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589866"/>
                  </a:ext>
                </a:extLst>
              </a:tr>
            </a:tbl>
          </a:graphicData>
        </a:graphic>
      </p:graphicFrame>
      <p:pic>
        <p:nvPicPr>
          <p:cNvPr id="4" name="Picture 20" descr="D:\rigorozní práce SES\flag2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9953" y="2443233"/>
            <a:ext cx="649287" cy="431800"/>
          </a:xfrm>
          <a:prstGeom prst="rect">
            <a:avLst/>
          </a:prstGeom>
          <a:noFill/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953" y="3136611"/>
            <a:ext cx="649287" cy="407315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5676594" y="3226003"/>
            <a:ext cx="950976" cy="40965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2055571" y="3635654"/>
            <a:ext cx="4096511" cy="63642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720434" y="4314425"/>
            <a:ext cx="7801771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400" b="1" dirty="0">
                <a:solidFill>
                  <a:schemeClr val="bg1"/>
                </a:solidFill>
              </a:rPr>
              <a:t>DŮVODY:</a:t>
            </a:r>
          </a:p>
          <a:p>
            <a:pPr algn="ctr">
              <a:defRPr/>
            </a:pPr>
            <a:endParaRPr lang="cs-CZ" sz="8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b="1" dirty="0">
                <a:solidFill>
                  <a:schemeClr val="bg1"/>
                </a:solidFill>
              </a:rPr>
              <a:t> úplná absence vnitrostátní letecké dopravy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b="1" dirty="0">
                <a:solidFill>
                  <a:schemeClr val="bg1"/>
                </a:solidFill>
              </a:rPr>
              <a:t> využívání přímých letových tratí s ohledem na aktuální dostatek kapacity v Německu a Rakousku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400" b="1" dirty="0">
                <a:solidFill>
                  <a:schemeClr val="bg1"/>
                </a:solidFill>
              </a:rPr>
              <a:t> změny a dostatek kapacit na tratích přes severní Atlantik  do severoamerických destinací</a:t>
            </a:r>
          </a:p>
        </p:txBody>
      </p:sp>
    </p:spTree>
    <p:extLst>
      <p:ext uri="{BB962C8B-B14F-4D97-AF65-F5344CB8AC3E}">
        <p14:creationId xmlns:p14="http://schemas.microsoft.com/office/powerpoint/2010/main" val="2963666208"/>
      </p:ext>
    </p:extLst>
  </p:cSld>
  <p:clrMapOvr>
    <a:masterClrMapping/>
  </p:clrMapOvr>
  <p:transition spd="med" advClick="0" advTm="9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582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63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57373" cy="585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80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8709" y="457473"/>
            <a:ext cx="8617787" cy="569224"/>
          </a:xfrm>
        </p:spPr>
        <p:txBody>
          <a:bodyPr/>
          <a:lstStyle/>
          <a:p>
            <a:pPr algn="ctr"/>
            <a:r>
              <a:rPr lang="cs-CZ" sz="2000" dirty="0"/>
              <a:t> </a:t>
            </a:r>
            <a:r>
              <a:rPr lang="cs-CZ" sz="1800" dirty="0">
                <a:solidFill>
                  <a:srgbClr val="00B0F0"/>
                </a:solidFill>
              </a:rPr>
              <a:t>AKCE MANAGEMENTU V REAKCI NA KRIZI V ROCE 2020 A 2021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43738" y="876656"/>
            <a:ext cx="790773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ÚSPORNÁ OPATŘENÍ</a:t>
            </a:r>
          </a:p>
          <a:p>
            <a:pPr>
              <a:defRPr/>
            </a:pP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přijaty od dubna 2020 jako okamžitá reakce na vývoj civilního letectví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ukončeno vyplácení výkonnostních, čtvrtletních, ročních a všech mimořádných odměn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pozastavena realizace většiny servisních smluv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změna investiční politiky -  realizace pouze nejdůležitějších investic strategického významu</a:t>
            </a:r>
          </a:p>
          <a:p>
            <a:pPr>
              <a:defRPr/>
            </a:pPr>
            <a:r>
              <a:rPr lang="cs-CZ" sz="1600" dirty="0"/>
              <a:t>       -  finanční efekt  350 mil.  Kč.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sz="16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11908" y="2715192"/>
            <a:ext cx="7315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REORGANIZACE  A RACIONALIZACE  </a:t>
            </a:r>
          </a:p>
          <a:p>
            <a:pPr>
              <a:defRPr/>
            </a:pPr>
            <a:endParaRPr lang="cs-CZ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43738" y="3050409"/>
            <a:ext cx="74532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finanční efekt úspor – 103 mil. Kč. ročně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snížení počtu manažerských pozic a úrovní řízení, omezení nebo zrušení benefitů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meziročně snížení celkového počtu zaměstnanců podniku o 93 plných úvazků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bez vlivu na počet řídících nebo techniků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kolektivní smlouvy -  snížení základních mezd, pozastavení benefitů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/>
            <a:r>
              <a:rPr lang="cs-CZ" sz="1600" dirty="0"/>
              <a:t>    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11907" y="4454721"/>
            <a:ext cx="73157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b="1" u="sng" dirty="0">
                <a:solidFill>
                  <a:schemeClr val="bg2">
                    <a:lumMod val="50000"/>
                  </a:schemeClr>
                </a:solidFill>
              </a:rPr>
              <a:t>FINANČNÍ PŮJČKY A ÚVĚROVÁNÍ  </a:t>
            </a:r>
          </a:p>
          <a:p>
            <a:pPr>
              <a:defRPr/>
            </a:pPr>
            <a:endParaRPr lang="cs-CZ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43738" y="4866291"/>
            <a:ext cx="74532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účelová finanční výpomoc od státu (500 mil. Kč) – návratnost od roku 2028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investiční úvěry od bank  ve výši 47 mil. EUR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 sjednány kontokorentní úvěrové linky u bank až do výše 500 mil. Kč.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lvl="0"/>
            <a:r>
              <a:rPr lang="cs-CZ" sz="16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9797045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CZ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Z" id="{EB2BBE68-342C-43CC-A936-F8A138E0FBB9}" vid="{C92128D4-03B3-42C4-81B5-395B16ACF461}"/>
    </a:ext>
  </a:extLst>
</a:theme>
</file>

<file path=ppt/theme/theme2.xml><?xml version="1.0" encoding="utf-8"?>
<a:theme xmlns:a="http://schemas.openxmlformats.org/drawingml/2006/main" name="PPT Prezentace CZ -  nové logo">
  <a:themeElements>
    <a:clrScheme name="RLP">
      <a:dk1>
        <a:srgbClr val="000000"/>
      </a:dk1>
      <a:lt1>
        <a:sysClr val="window" lastClr="FFFFFF"/>
      </a:lt1>
      <a:dk2>
        <a:srgbClr val="00205B"/>
      </a:dk2>
      <a:lt2>
        <a:srgbClr val="00A9E0"/>
      </a:lt2>
      <a:accent1>
        <a:srgbClr val="007396"/>
      </a:accent1>
      <a:accent2>
        <a:srgbClr val="5F2167"/>
      </a:accent2>
      <a:accent3>
        <a:srgbClr val="C8102E"/>
      </a:accent3>
      <a:accent4>
        <a:srgbClr val="C87B00"/>
      </a:accent4>
      <a:accent5>
        <a:srgbClr val="00A787"/>
      </a:accent5>
      <a:accent6>
        <a:srgbClr val="94BB1E"/>
      </a:accent6>
      <a:hlink>
        <a:srgbClr val="00205B"/>
      </a:hlink>
      <a:folHlink>
        <a:srgbClr val="AE0077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CZ" id="{EB2BBE68-342C-43CC-A936-F8A138E0FBB9}" vid="{C92128D4-03B3-42C4-81B5-395B16ACF461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CZ -  nové logo</Template>
  <TotalTime>5715</TotalTime>
  <Words>1061</Words>
  <Application>Microsoft Office PowerPoint</Application>
  <PresentationFormat>Předvádění na obrazovce (4:3)</PresentationFormat>
  <Paragraphs>261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Wingdings</vt:lpstr>
      <vt:lpstr>prezentace_CZ</vt:lpstr>
      <vt:lpstr>PPT Prezentace CZ -  nové logo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AKCE MANAGEMENTU V REAKCI NA KRIZI V ROCE 2020 A 2021</vt:lpstr>
      <vt:lpstr>Prezentace aplikace PowerPoint</vt:lpstr>
      <vt:lpstr>LIDSKÉ ZDROJE PODNIKU: AKTUÁLNÍ STAV A PLÁNY  </vt:lpstr>
      <vt:lpstr>       AKTUÁLNÍ ROZVOJOVÉ PROJEKTY, AKTIVITY A INVESTICE</vt:lpstr>
      <vt:lpstr>NOVÁ LEGISLATIVA  SES II+ : HLAVNÍ ZMĚNY</vt:lpstr>
      <vt:lpstr>                         PRŮBĚŽNÁ KOMUNIKACE </vt:lpstr>
      <vt:lpstr>Děkuji za pozornost</vt:lpstr>
    </vt:vector>
  </TitlesOfParts>
  <Company>ŘLP ČR, s.p., Navigační 787, Jeneč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HOURA Jiri</dc:creator>
  <cp:lastModifiedBy>Alena Sojková</cp:lastModifiedBy>
  <cp:revision>116</cp:revision>
  <cp:lastPrinted>2021-11-01T11:42:10Z</cp:lastPrinted>
  <dcterms:created xsi:type="dcterms:W3CDTF">2018-05-28T11:06:07Z</dcterms:created>
  <dcterms:modified xsi:type="dcterms:W3CDTF">2021-11-15T09:23:58Z</dcterms:modified>
</cp:coreProperties>
</file>